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356" r:id="rId2"/>
    <p:sldId id="357" r:id="rId3"/>
    <p:sldId id="358" r:id="rId4"/>
    <p:sldId id="359" r:id="rId5"/>
    <p:sldId id="360" r:id="rId6"/>
    <p:sldId id="361" r:id="rId7"/>
    <p:sldId id="362" r:id="rId8"/>
    <p:sldId id="363" r:id="rId9"/>
    <p:sldId id="364" r:id="rId10"/>
    <p:sldId id="365" r:id="rId11"/>
    <p:sldId id="366" r:id="rId12"/>
    <p:sldId id="367" r:id="rId13"/>
    <p:sldId id="328" r:id="rId14"/>
    <p:sldId id="346" r:id="rId15"/>
    <p:sldId id="347" r:id="rId16"/>
    <p:sldId id="348" r:id="rId17"/>
    <p:sldId id="349" r:id="rId18"/>
    <p:sldId id="350" r:id="rId19"/>
    <p:sldId id="351" r:id="rId20"/>
    <p:sldId id="352" r:id="rId21"/>
    <p:sldId id="353" r:id="rId22"/>
    <p:sldId id="354" r:id="rId23"/>
    <p:sldId id="368" r:id="rId24"/>
    <p:sldId id="369" r:id="rId25"/>
    <p:sldId id="370" r:id="rId26"/>
    <p:sldId id="371" r:id="rId27"/>
    <p:sldId id="372" r:id="rId28"/>
  </p:sldIdLst>
  <p:sldSz cx="12192000" cy="6858000"/>
  <p:notesSz cx="9926638" cy="6797675"/>
  <p:embeddedFontLst>
    <p:embeddedFont>
      <p:font typeface="맑은 고딕" panose="020B0503020000020004" pitchFamily="50" charset="-127"/>
      <p:regular r:id="rId31"/>
      <p:bold r:id="rId32"/>
    </p:embeddedFont>
    <p:embeddedFont>
      <p:font typeface="삼성긴고딕 ExtraBold" panose="020B0600000101010101" pitchFamily="50" charset="-127"/>
      <p:regular r:id="rId33"/>
    </p:embeddedFont>
    <p:embeddedFont>
      <p:font typeface="삼성긴고딕 Medium" panose="020B0600000101010101" pitchFamily="50" charset="-127"/>
      <p:regular r:id="rId34"/>
    </p:embeddedFont>
    <p:embeddedFont>
      <p:font typeface="삼성긴고딕 Regular" panose="020B0600000101010101" pitchFamily="50" charset="-127"/>
      <p:regular r:id="rId35"/>
    </p:embeddedFont>
    <p:embeddedFont>
      <p:font typeface="삼성긴고딕OTF Heavy" panose="020B0600000101010101" pitchFamily="34" charset="-127"/>
      <p:bold r:id="rId36"/>
    </p:embeddedFont>
    <p:embeddedFont>
      <p:font typeface="삼성긴고딕OTF Light" panose="020B0600000101010101" pitchFamily="34" charset="-127"/>
      <p:regular r:id="rId37"/>
    </p:embeddedFont>
    <p:embeddedFont>
      <p:font typeface="삼성긴고딕OTF Medium" panose="020B0600000101010101" pitchFamily="34" charset="-127"/>
      <p:regular r:id="rId38"/>
    </p:embeddedFont>
    <p:embeddedFont>
      <p:font typeface="삼성긴고딕OTF Regular" panose="020B0600000101010101" pitchFamily="34" charset="-127"/>
      <p:regular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8FF"/>
    <a:srgbClr val="F5DAFF"/>
    <a:srgbClr val="C39BE1"/>
    <a:srgbClr val="F1FAFE"/>
    <a:srgbClr val="0156BE"/>
    <a:srgbClr val="001E55"/>
    <a:srgbClr val="0000FF"/>
    <a:srgbClr val="9C5BCD"/>
    <a:srgbClr val="E26000"/>
    <a:srgbClr val="FAE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36" autoAdjust="0"/>
    <p:restoredTop sz="96015" autoAdjust="0"/>
  </p:normalViewPr>
  <p:slideViewPr>
    <p:cSldViewPr snapToGrid="0" showGuides="1">
      <p:cViewPr varScale="1">
        <p:scale>
          <a:sx n="92" d="100"/>
          <a:sy n="92" d="100"/>
        </p:scale>
        <p:origin x="68" y="432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9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C8013-AFEB-4B6F-BBDB-CE21D241D0BD}" type="datetimeFigureOut">
              <a:rPr lang="ko-KR" altLang="en-US" smtClean="0"/>
              <a:t>2021-03-12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F7A497-E96C-4409-A392-23B63A0A3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9767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8705F-BF6C-4DB8-B067-130CC4E6E945}" type="datetimeFigureOut">
              <a:rPr lang="ko-KR" altLang="en-US" smtClean="0"/>
              <a:t>2021-03-12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849313"/>
            <a:ext cx="407828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2664" y="3271381"/>
            <a:ext cx="794131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16727-0334-480B-99D8-8F0623741F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955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416727-0334-480B-99D8-8F0623741F4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7472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샘플코드와</a:t>
            </a:r>
            <a:r>
              <a:rPr lang="ko-KR" altLang="en-US" dirty="0"/>
              <a:t> 확인하면서 변경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416727-0334-480B-99D8-8F0623741F4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5528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1824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401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2F4FF-052B-46FD-B710-226D964F7DBC}" type="datetimeFigureOut">
              <a:rPr lang="ko-KR" altLang="en-US" smtClean="0"/>
              <a:t>2021-03-12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D7E6A-1723-4AD4-B086-FBA020CA5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66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jpe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386320"/>
            <a:ext cx="1474788" cy="464119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>
            <a:off x="475409" y="402993"/>
            <a:ext cx="803211" cy="568232"/>
            <a:chOff x="-6326188" y="7734301"/>
            <a:chExt cx="2919413" cy="20653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-6326188" y="7734301"/>
              <a:ext cx="2919413" cy="2065338"/>
            </a:xfrm>
            <a:custGeom>
              <a:avLst/>
              <a:gdLst>
                <a:gd name="T0" fmla="*/ 1839 w 1839"/>
                <a:gd name="T1" fmla="*/ 1301 h 1301"/>
                <a:gd name="T2" fmla="*/ 1319 w 1839"/>
                <a:gd name="T3" fmla="*/ 1025 h 1301"/>
                <a:gd name="T4" fmla="*/ 1318 w 1839"/>
                <a:gd name="T5" fmla="*/ 1025 h 1301"/>
                <a:gd name="T6" fmla="*/ 1318 w 1839"/>
                <a:gd name="T7" fmla="*/ 0 h 1301"/>
                <a:gd name="T8" fmla="*/ 0 w 1839"/>
                <a:gd name="T9" fmla="*/ 0 h 1301"/>
                <a:gd name="T10" fmla="*/ 0 w 1839"/>
                <a:gd name="T11" fmla="*/ 1027 h 1301"/>
                <a:gd name="T12" fmla="*/ 0 w 1839"/>
                <a:gd name="T13" fmla="*/ 1027 h 1301"/>
                <a:gd name="T14" fmla="*/ 518 w 1839"/>
                <a:gd name="T15" fmla="*/ 1301 h 1301"/>
                <a:gd name="T16" fmla="*/ 1839 w 1839"/>
                <a:gd name="T17" fmla="*/ 1301 h 1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9" h="1301">
                  <a:moveTo>
                    <a:pt x="1839" y="1301"/>
                  </a:moveTo>
                  <a:lnTo>
                    <a:pt x="1319" y="1025"/>
                  </a:lnTo>
                  <a:lnTo>
                    <a:pt x="1318" y="1025"/>
                  </a:lnTo>
                  <a:lnTo>
                    <a:pt x="1318" y="0"/>
                  </a:lnTo>
                  <a:lnTo>
                    <a:pt x="0" y="0"/>
                  </a:lnTo>
                  <a:lnTo>
                    <a:pt x="0" y="1027"/>
                  </a:lnTo>
                  <a:lnTo>
                    <a:pt x="0" y="1027"/>
                  </a:lnTo>
                  <a:lnTo>
                    <a:pt x="518" y="1301"/>
                  </a:lnTo>
                  <a:lnTo>
                    <a:pt x="1839" y="13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-6116638" y="7927976"/>
              <a:ext cx="155575" cy="211138"/>
            </a:xfrm>
            <a:custGeom>
              <a:avLst/>
              <a:gdLst>
                <a:gd name="T0" fmla="*/ 0 w 65"/>
                <a:gd name="T1" fmla="*/ 74 h 89"/>
                <a:gd name="T2" fmla="*/ 15 w 65"/>
                <a:gd name="T3" fmla="*/ 62 h 89"/>
                <a:gd name="T4" fmla="*/ 34 w 65"/>
                <a:gd name="T5" fmla="*/ 74 h 89"/>
                <a:gd name="T6" fmla="*/ 48 w 65"/>
                <a:gd name="T7" fmla="*/ 62 h 89"/>
                <a:gd name="T8" fmla="*/ 30 w 65"/>
                <a:gd name="T9" fmla="*/ 49 h 89"/>
                <a:gd name="T10" fmla="*/ 5 w 65"/>
                <a:gd name="T11" fmla="*/ 25 h 89"/>
                <a:gd name="T12" fmla="*/ 34 w 65"/>
                <a:gd name="T13" fmla="*/ 0 h 89"/>
                <a:gd name="T14" fmla="*/ 63 w 65"/>
                <a:gd name="T15" fmla="*/ 12 h 89"/>
                <a:gd name="T16" fmla="*/ 50 w 65"/>
                <a:gd name="T17" fmla="*/ 22 h 89"/>
                <a:gd name="T18" fmla="*/ 34 w 65"/>
                <a:gd name="T19" fmla="*/ 14 h 89"/>
                <a:gd name="T20" fmla="*/ 22 w 65"/>
                <a:gd name="T21" fmla="*/ 24 h 89"/>
                <a:gd name="T22" fmla="*/ 39 w 65"/>
                <a:gd name="T23" fmla="*/ 36 h 89"/>
                <a:gd name="T24" fmla="*/ 65 w 65"/>
                <a:gd name="T25" fmla="*/ 62 h 89"/>
                <a:gd name="T26" fmla="*/ 35 w 65"/>
                <a:gd name="T27" fmla="*/ 89 h 89"/>
                <a:gd name="T28" fmla="*/ 0 w 65"/>
                <a:gd name="T29" fmla="*/ 7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89">
                  <a:moveTo>
                    <a:pt x="0" y="74"/>
                  </a:moveTo>
                  <a:cubicBezTo>
                    <a:pt x="15" y="62"/>
                    <a:pt x="15" y="62"/>
                    <a:pt x="15" y="62"/>
                  </a:cubicBezTo>
                  <a:cubicBezTo>
                    <a:pt x="20" y="69"/>
                    <a:pt x="27" y="74"/>
                    <a:pt x="34" y="74"/>
                  </a:cubicBezTo>
                  <a:cubicBezTo>
                    <a:pt x="43" y="74"/>
                    <a:pt x="48" y="68"/>
                    <a:pt x="48" y="62"/>
                  </a:cubicBezTo>
                  <a:cubicBezTo>
                    <a:pt x="48" y="55"/>
                    <a:pt x="39" y="52"/>
                    <a:pt x="30" y="49"/>
                  </a:cubicBezTo>
                  <a:cubicBezTo>
                    <a:pt x="18" y="46"/>
                    <a:pt x="5" y="41"/>
                    <a:pt x="5" y="25"/>
                  </a:cubicBezTo>
                  <a:cubicBezTo>
                    <a:pt x="5" y="11"/>
                    <a:pt x="17" y="0"/>
                    <a:pt x="34" y="0"/>
                  </a:cubicBezTo>
                  <a:cubicBezTo>
                    <a:pt x="48" y="0"/>
                    <a:pt x="56" y="5"/>
                    <a:pt x="63" y="1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6" y="17"/>
                    <a:pt x="41" y="14"/>
                    <a:pt x="34" y="14"/>
                  </a:cubicBezTo>
                  <a:cubicBezTo>
                    <a:pt x="26" y="14"/>
                    <a:pt x="22" y="18"/>
                    <a:pt x="22" y="24"/>
                  </a:cubicBezTo>
                  <a:cubicBezTo>
                    <a:pt x="22" y="31"/>
                    <a:pt x="30" y="33"/>
                    <a:pt x="39" y="36"/>
                  </a:cubicBezTo>
                  <a:cubicBezTo>
                    <a:pt x="51" y="40"/>
                    <a:pt x="65" y="45"/>
                    <a:pt x="65" y="62"/>
                  </a:cubicBezTo>
                  <a:cubicBezTo>
                    <a:pt x="65" y="76"/>
                    <a:pt x="54" y="89"/>
                    <a:pt x="35" y="89"/>
                  </a:cubicBezTo>
                  <a:cubicBezTo>
                    <a:pt x="19" y="89"/>
                    <a:pt x="8" y="83"/>
                    <a:pt x="0" y="74"/>
                  </a:cubicBezTo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-5951538" y="7929563"/>
              <a:ext cx="187325" cy="207963"/>
            </a:xfrm>
            <a:custGeom>
              <a:avLst/>
              <a:gdLst>
                <a:gd name="T0" fmla="*/ 46 w 118"/>
                <a:gd name="T1" fmla="*/ 0 h 131"/>
                <a:gd name="T2" fmla="*/ 72 w 118"/>
                <a:gd name="T3" fmla="*/ 0 h 131"/>
                <a:gd name="T4" fmla="*/ 118 w 118"/>
                <a:gd name="T5" fmla="*/ 131 h 131"/>
                <a:gd name="T6" fmla="*/ 93 w 118"/>
                <a:gd name="T7" fmla="*/ 131 h 131"/>
                <a:gd name="T8" fmla="*/ 84 w 118"/>
                <a:gd name="T9" fmla="*/ 107 h 131"/>
                <a:gd name="T10" fmla="*/ 34 w 118"/>
                <a:gd name="T11" fmla="*/ 107 h 131"/>
                <a:gd name="T12" fmla="*/ 25 w 118"/>
                <a:gd name="T13" fmla="*/ 131 h 131"/>
                <a:gd name="T14" fmla="*/ 0 w 118"/>
                <a:gd name="T15" fmla="*/ 131 h 131"/>
                <a:gd name="T16" fmla="*/ 46 w 118"/>
                <a:gd name="T17" fmla="*/ 0 h 131"/>
                <a:gd name="T18" fmla="*/ 42 w 118"/>
                <a:gd name="T19" fmla="*/ 84 h 131"/>
                <a:gd name="T20" fmla="*/ 76 w 118"/>
                <a:gd name="T21" fmla="*/ 84 h 131"/>
                <a:gd name="T22" fmla="*/ 60 w 118"/>
                <a:gd name="T23" fmla="*/ 35 h 131"/>
                <a:gd name="T24" fmla="*/ 42 w 118"/>
                <a:gd name="T25" fmla="*/ 8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31">
                  <a:moveTo>
                    <a:pt x="46" y="0"/>
                  </a:moveTo>
                  <a:lnTo>
                    <a:pt x="72" y="0"/>
                  </a:lnTo>
                  <a:lnTo>
                    <a:pt x="118" y="131"/>
                  </a:lnTo>
                  <a:lnTo>
                    <a:pt x="93" y="131"/>
                  </a:lnTo>
                  <a:lnTo>
                    <a:pt x="84" y="107"/>
                  </a:lnTo>
                  <a:lnTo>
                    <a:pt x="34" y="107"/>
                  </a:lnTo>
                  <a:lnTo>
                    <a:pt x="25" y="131"/>
                  </a:lnTo>
                  <a:lnTo>
                    <a:pt x="0" y="131"/>
                  </a:lnTo>
                  <a:lnTo>
                    <a:pt x="46" y="0"/>
                  </a:lnTo>
                  <a:close/>
                  <a:moveTo>
                    <a:pt x="42" y="84"/>
                  </a:moveTo>
                  <a:lnTo>
                    <a:pt x="76" y="84"/>
                  </a:lnTo>
                  <a:lnTo>
                    <a:pt x="60" y="35"/>
                  </a:lnTo>
                  <a:lnTo>
                    <a:pt x="42" y="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-5746750" y="7929563"/>
              <a:ext cx="201613" cy="207963"/>
            </a:xfrm>
            <a:custGeom>
              <a:avLst/>
              <a:gdLst>
                <a:gd name="T0" fmla="*/ 0 w 127"/>
                <a:gd name="T1" fmla="*/ 0 h 131"/>
                <a:gd name="T2" fmla="*/ 24 w 127"/>
                <a:gd name="T3" fmla="*/ 0 h 131"/>
                <a:gd name="T4" fmla="*/ 63 w 127"/>
                <a:gd name="T5" fmla="*/ 54 h 131"/>
                <a:gd name="T6" fmla="*/ 105 w 127"/>
                <a:gd name="T7" fmla="*/ 0 h 131"/>
                <a:gd name="T8" fmla="*/ 127 w 127"/>
                <a:gd name="T9" fmla="*/ 0 h 131"/>
                <a:gd name="T10" fmla="*/ 127 w 127"/>
                <a:gd name="T11" fmla="*/ 131 h 131"/>
                <a:gd name="T12" fmla="*/ 103 w 127"/>
                <a:gd name="T13" fmla="*/ 131 h 131"/>
                <a:gd name="T14" fmla="*/ 103 w 127"/>
                <a:gd name="T15" fmla="*/ 39 h 131"/>
                <a:gd name="T16" fmla="*/ 63 w 127"/>
                <a:gd name="T17" fmla="*/ 93 h 131"/>
                <a:gd name="T18" fmla="*/ 24 w 127"/>
                <a:gd name="T19" fmla="*/ 39 h 131"/>
                <a:gd name="T20" fmla="*/ 24 w 127"/>
                <a:gd name="T21" fmla="*/ 131 h 131"/>
                <a:gd name="T22" fmla="*/ 0 w 127"/>
                <a:gd name="T23" fmla="*/ 131 h 131"/>
                <a:gd name="T24" fmla="*/ 0 w 127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31">
                  <a:moveTo>
                    <a:pt x="0" y="0"/>
                  </a:moveTo>
                  <a:lnTo>
                    <a:pt x="24" y="0"/>
                  </a:lnTo>
                  <a:lnTo>
                    <a:pt x="63" y="54"/>
                  </a:lnTo>
                  <a:lnTo>
                    <a:pt x="105" y="0"/>
                  </a:lnTo>
                  <a:lnTo>
                    <a:pt x="127" y="0"/>
                  </a:lnTo>
                  <a:lnTo>
                    <a:pt x="127" y="131"/>
                  </a:lnTo>
                  <a:lnTo>
                    <a:pt x="103" y="131"/>
                  </a:lnTo>
                  <a:lnTo>
                    <a:pt x="103" y="39"/>
                  </a:lnTo>
                  <a:lnTo>
                    <a:pt x="63" y="93"/>
                  </a:lnTo>
                  <a:lnTo>
                    <a:pt x="24" y="39"/>
                  </a:lnTo>
                  <a:lnTo>
                    <a:pt x="24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-5532438" y="7927976"/>
              <a:ext cx="153988" cy="211138"/>
            </a:xfrm>
            <a:custGeom>
              <a:avLst/>
              <a:gdLst>
                <a:gd name="T0" fmla="*/ 0 w 65"/>
                <a:gd name="T1" fmla="*/ 74 h 89"/>
                <a:gd name="T2" fmla="*/ 15 w 65"/>
                <a:gd name="T3" fmla="*/ 62 h 89"/>
                <a:gd name="T4" fmla="*/ 34 w 65"/>
                <a:gd name="T5" fmla="*/ 74 h 89"/>
                <a:gd name="T6" fmla="*/ 48 w 65"/>
                <a:gd name="T7" fmla="*/ 62 h 89"/>
                <a:gd name="T8" fmla="*/ 29 w 65"/>
                <a:gd name="T9" fmla="*/ 49 h 89"/>
                <a:gd name="T10" fmla="*/ 5 w 65"/>
                <a:gd name="T11" fmla="*/ 25 h 89"/>
                <a:gd name="T12" fmla="*/ 34 w 65"/>
                <a:gd name="T13" fmla="*/ 0 h 89"/>
                <a:gd name="T14" fmla="*/ 63 w 65"/>
                <a:gd name="T15" fmla="*/ 12 h 89"/>
                <a:gd name="T16" fmla="*/ 50 w 65"/>
                <a:gd name="T17" fmla="*/ 22 h 89"/>
                <a:gd name="T18" fmla="*/ 34 w 65"/>
                <a:gd name="T19" fmla="*/ 14 h 89"/>
                <a:gd name="T20" fmla="*/ 22 w 65"/>
                <a:gd name="T21" fmla="*/ 24 h 89"/>
                <a:gd name="T22" fmla="*/ 39 w 65"/>
                <a:gd name="T23" fmla="*/ 36 h 89"/>
                <a:gd name="T24" fmla="*/ 65 w 65"/>
                <a:gd name="T25" fmla="*/ 62 h 89"/>
                <a:gd name="T26" fmla="*/ 34 w 65"/>
                <a:gd name="T27" fmla="*/ 89 h 89"/>
                <a:gd name="T28" fmla="*/ 0 w 65"/>
                <a:gd name="T29" fmla="*/ 7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89">
                  <a:moveTo>
                    <a:pt x="0" y="74"/>
                  </a:moveTo>
                  <a:cubicBezTo>
                    <a:pt x="15" y="62"/>
                    <a:pt x="15" y="62"/>
                    <a:pt x="15" y="62"/>
                  </a:cubicBezTo>
                  <a:cubicBezTo>
                    <a:pt x="20" y="69"/>
                    <a:pt x="26" y="74"/>
                    <a:pt x="34" y="74"/>
                  </a:cubicBezTo>
                  <a:cubicBezTo>
                    <a:pt x="43" y="74"/>
                    <a:pt x="48" y="68"/>
                    <a:pt x="48" y="62"/>
                  </a:cubicBezTo>
                  <a:cubicBezTo>
                    <a:pt x="48" y="55"/>
                    <a:pt x="39" y="52"/>
                    <a:pt x="29" y="49"/>
                  </a:cubicBezTo>
                  <a:cubicBezTo>
                    <a:pt x="18" y="46"/>
                    <a:pt x="5" y="41"/>
                    <a:pt x="5" y="25"/>
                  </a:cubicBezTo>
                  <a:cubicBezTo>
                    <a:pt x="5" y="11"/>
                    <a:pt x="17" y="0"/>
                    <a:pt x="34" y="0"/>
                  </a:cubicBezTo>
                  <a:cubicBezTo>
                    <a:pt x="48" y="0"/>
                    <a:pt x="56" y="5"/>
                    <a:pt x="63" y="1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6" y="17"/>
                    <a:pt x="41" y="14"/>
                    <a:pt x="34" y="14"/>
                  </a:cubicBezTo>
                  <a:cubicBezTo>
                    <a:pt x="26" y="14"/>
                    <a:pt x="22" y="18"/>
                    <a:pt x="22" y="24"/>
                  </a:cubicBezTo>
                  <a:cubicBezTo>
                    <a:pt x="22" y="31"/>
                    <a:pt x="30" y="33"/>
                    <a:pt x="39" y="36"/>
                  </a:cubicBezTo>
                  <a:cubicBezTo>
                    <a:pt x="51" y="40"/>
                    <a:pt x="65" y="45"/>
                    <a:pt x="65" y="62"/>
                  </a:cubicBezTo>
                  <a:cubicBezTo>
                    <a:pt x="65" y="76"/>
                    <a:pt x="54" y="89"/>
                    <a:pt x="34" y="89"/>
                  </a:cubicBezTo>
                  <a:cubicBezTo>
                    <a:pt x="19" y="89"/>
                    <a:pt x="8" y="83"/>
                    <a:pt x="0" y="7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-5360988" y="7929563"/>
              <a:ext cx="149225" cy="209550"/>
            </a:xfrm>
            <a:custGeom>
              <a:avLst/>
              <a:gdLst>
                <a:gd name="T0" fmla="*/ 0 w 63"/>
                <a:gd name="T1" fmla="*/ 57 h 88"/>
                <a:gd name="T2" fmla="*/ 0 w 63"/>
                <a:gd name="T3" fmla="*/ 0 h 88"/>
                <a:gd name="T4" fmla="*/ 17 w 63"/>
                <a:gd name="T5" fmla="*/ 0 h 88"/>
                <a:gd name="T6" fmla="*/ 17 w 63"/>
                <a:gd name="T7" fmla="*/ 58 h 88"/>
                <a:gd name="T8" fmla="*/ 32 w 63"/>
                <a:gd name="T9" fmla="*/ 73 h 88"/>
                <a:gd name="T10" fmla="*/ 47 w 63"/>
                <a:gd name="T11" fmla="*/ 58 h 88"/>
                <a:gd name="T12" fmla="*/ 47 w 63"/>
                <a:gd name="T13" fmla="*/ 0 h 88"/>
                <a:gd name="T14" fmla="*/ 63 w 63"/>
                <a:gd name="T15" fmla="*/ 0 h 88"/>
                <a:gd name="T16" fmla="*/ 63 w 63"/>
                <a:gd name="T17" fmla="*/ 57 h 88"/>
                <a:gd name="T18" fmla="*/ 32 w 63"/>
                <a:gd name="T19" fmla="*/ 88 h 88"/>
                <a:gd name="T20" fmla="*/ 0 w 63"/>
                <a:gd name="T21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88">
                  <a:moveTo>
                    <a:pt x="0" y="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66"/>
                    <a:pt x="23" y="73"/>
                    <a:pt x="32" y="73"/>
                  </a:cubicBezTo>
                  <a:cubicBezTo>
                    <a:pt x="40" y="73"/>
                    <a:pt x="47" y="66"/>
                    <a:pt x="47" y="58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77"/>
                    <a:pt x="50" y="88"/>
                    <a:pt x="32" y="88"/>
                  </a:cubicBezTo>
                  <a:cubicBezTo>
                    <a:pt x="14" y="88"/>
                    <a:pt x="0" y="77"/>
                    <a:pt x="0" y="5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-5187950" y="7929563"/>
              <a:ext cx="174625" cy="207963"/>
            </a:xfrm>
            <a:custGeom>
              <a:avLst/>
              <a:gdLst>
                <a:gd name="T0" fmla="*/ 0 w 110"/>
                <a:gd name="T1" fmla="*/ 0 h 131"/>
                <a:gd name="T2" fmla="*/ 29 w 110"/>
                <a:gd name="T3" fmla="*/ 0 h 131"/>
                <a:gd name="T4" fmla="*/ 84 w 110"/>
                <a:gd name="T5" fmla="*/ 89 h 131"/>
                <a:gd name="T6" fmla="*/ 84 w 110"/>
                <a:gd name="T7" fmla="*/ 0 h 131"/>
                <a:gd name="T8" fmla="*/ 110 w 110"/>
                <a:gd name="T9" fmla="*/ 0 h 131"/>
                <a:gd name="T10" fmla="*/ 110 w 110"/>
                <a:gd name="T11" fmla="*/ 131 h 131"/>
                <a:gd name="T12" fmla="*/ 83 w 110"/>
                <a:gd name="T13" fmla="*/ 131 h 131"/>
                <a:gd name="T14" fmla="*/ 24 w 110"/>
                <a:gd name="T15" fmla="*/ 39 h 131"/>
                <a:gd name="T16" fmla="*/ 24 w 110"/>
                <a:gd name="T17" fmla="*/ 131 h 131"/>
                <a:gd name="T18" fmla="*/ 0 w 110"/>
                <a:gd name="T19" fmla="*/ 131 h 131"/>
                <a:gd name="T20" fmla="*/ 0 w 110"/>
                <a:gd name="T21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31">
                  <a:moveTo>
                    <a:pt x="0" y="0"/>
                  </a:moveTo>
                  <a:lnTo>
                    <a:pt x="29" y="0"/>
                  </a:lnTo>
                  <a:lnTo>
                    <a:pt x="84" y="89"/>
                  </a:lnTo>
                  <a:lnTo>
                    <a:pt x="84" y="0"/>
                  </a:lnTo>
                  <a:lnTo>
                    <a:pt x="110" y="0"/>
                  </a:lnTo>
                  <a:lnTo>
                    <a:pt x="110" y="131"/>
                  </a:lnTo>
                  <a:lnTo>
                    <a:pt x="83" y="131"/>
                  </a:lnTo>
                  <a:lnTo>
                    <a:pt x="24" y="39"/>
                  </a:lnTo>
                  <a:lnTo>
                    <a:pt x="24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-4997450" y="7927976"/>
              <a:ext cx="209550" cy="211138"/>
            </a:xfrm>
            <a:custGeom>
              <a:avLst/>
              <a:gdLst>
                <a:gd name="T0" fmla="*/ 0 w 88"/>
                <a:gd name="T1" fmla="*/ 44 h 89"/>
                <a:gd name="T2" fmla="*/ 45 w 88"/>
                <a:gd name="T3" fmla="*/ 0 h 89"/>
                <a:gd name="T4" fmla="*/ 85 w 88"/>
                <a:gd name="T5" fmla="*/ 22 h 89"/>
                <a:gd name="T6" fmla="*/ 70 w 88"/>
                <a:gd name="T7" fmla="*/ 30 h 89"/>
                <a:gd name="T8" fmla="*/ 45 w 88"/>
                <a:gd name="T9" fmla="*/ 15 h 89"/>
                <a:gd name="T10" fmla="*/ 16 w 88"/>
                <a:gd name="T11" fmla="*/ 44 h 89"/>
                <a:gd name="T12" fmla="*/ 46 w 88"/>
                <a:gd name="T13" fmla="*/ 73 h 89"/>
                <a:gd name="T14" fmla="*/ 71 w 88"/>
                <a:gd name="T15" fmla="*/ 55 h 89"/>
                <a:gd name="T16" fmla="*/ 43 w 88"/>
                <a:gd name="T17" fmla="*/ 55 h 89"/>
                <a:gd name="T18" fmla="*/ 43 w 88"/>
                <a:gd name="T19" fmla="*/ 39 h 89"/>
                <a:gd name="T20" fmla="*/ 88 w 88"/>
                <a:gd name="T21" fmla="*/ 39 h 89"/>
                <a:gd name="T22" fmla="*/ 88 w 88"/>
                <a:gd name="T23" fmla="*/ 45 h 89"/>
                <a:gd name="T24" fmla="*/ 46 w 88"/>
                <a:gd name="T25" fmla="*/ 89 h 89"/>
                <a:gd name="T26" fmla="*/ 0 w 88"/>
                <a:gd name="T27" fmla="*/ 4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" h="89">
                  <a:moveTo>
                    <a:pt x="0" y="44"/>
                  </a:moveTo>
                  <a:cubicBezTo>
                    <a:pt x="0" y="19"/>
                    <a:pt x="19" y="0"/>
                    <a:pt x="45" y="0"/>
                  </a:cubicBezTo>
                  <a:cubicBezTo>
                    <a:pt x="63" y="0"/>
                    <a:pt x="77" y="9"/>
                    <a:pt x="85" y="22"/>
                  </a:cubicBezTo>
                  <a:cubicBezTo>
                    <a:pt x="70" y="30"/>
                    <a:pt x="70" y="30"/>
                    <a:pt x="70" y="30"/>
                  </a:cubicBezTo>
                  <a:cubicBezTo>
                    <a:pt x="65" y="21"/>
                    <a:pt x="56" y="15"/>
                    <a:pt x="45" y="15"/>
                  </a:cubicBezTo>
                  <a:cubicBezTo>
                    <a:pt x="29" y="15"/>
                    <a:pt x="16" y="28"/>
                    <a:pt x="16" y="44"/>
                  </a:cubicBezTo>
                  <a:cubicBezTo>
                    <a:pt x="16" y="61"/>
                    <a:pt x="29" y="73"/>
                    <a:pt x="46" y="73"/>
                  </a:cubicBezTo>
                  <a:cubicBezTo>
                    <a:pt x="59" y="73"/>
                    <a:pt x="68" y="66"/>
                    <a:pt x="71" y="55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69"/>
                    <a:pt x="72" y="89"/>
                    <a:pt x="46" y="89"/>
                  </a:cubicBezTo>
                  <a:cubicBezTo>
                    <a:pt x="18" y="89"/>
                    <a:pt x="0" y="69"/>
                    <a:pt x="0" y="4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-6116638" y="8201026"/>
              <a:ext cx="155575" cy="214313"/>
            </a:xfrm>
            <a:custGeom>
              <a:avLst/>
              <a:gdLst>
                <a:gd name="T0" fmla="*/ 0 w 65"/>
                <a:gd name="T1" fmla="*/ 74 h 90"/>
                <a:gd name="T2" fmla="*/ 15 w 65"/>
                <a:gd name="T3" fmla="*/ 62 h 90"/>
                <a:gd name="T4" fmla="*/ 34 w 65"/>
                <a:gd name="T5" fmla="*/ 74 h 90"/>
                <a:gd name="T6" fmla="*/ 48 w 65"/>
                <a:gd name="T7" fmla="*/ 62 h 90"/>
                <a:gd name="T8" fmla="*/ 30 w 65"/>
                <a:gd name="T9" fmla="*/ 50 h 90"/>
                <a:gd name="T10" fmla="*/ 5 w 65"/>
                <a:gd name="T11" fmla="*/ 25 h 90"/>
                <a:gd name="T12" fmla="*/ 34 w 65"/>
                <a:gd name="T13" fmla="*/ 0 h 90"/>
                <a:gd name="T14" fmla="*/ 63 w 65"/>
                <a:gd name="T15" fmla="*/ 13 h 90"/>
                <a:gd name="T16" fmla="*/ 50 w 65"/>
                <a:gd name="T17" fmla="*/ 23 h 90"/>
                <a:gd name="T18" fmla="*/ 34 w 65"/>
                <a:gd name="T19" fmla="*/ 14 h 90"/>
                <a:gd name="T20" fmla="*/ 22 w 65"/>
                <a:gd name="T21" fmla="*/ 24 h 90"/>
                <a:gd name="T22" fmla="*/ 39 w 65"/>
                <a:gd name="T23" fmla="*/ 37 h 90"/>
                <a:gd name="T24" fmla="*/ 65 w 65"/>
                <a:gd name="T25" fmla="*/ 63 h 90"/>
                <a:gd name="T26" fmla="*/ 35 w 65"/>
                <a:gd name="T27" fmla="*/ 90 h 90"/>
                <a:gd name="T28" fmla="*/ 0 w 65"/>
                <a:gd name="T29" fmla="*/ 7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90">
                  <a:moveTo>
                    <a:pt x="0" y="74"/>
                  </a:moveTo>
                  <a:cubicBezTo>
                    <a:pt x="15" y="62"/>
                    <a:pt x="15" y="62"/>
                    <a:pt x="15" y="62"/>
                  </a:cubicBezTo>
                  <a:cubicBezTo>
                    <a:pt x="20" y="70"/>
                    <a:pt x="27" y="74"/>
                    <a:pt x="34" y="74"/>
                  </a:cubicBezTo>
                  <a:cubicBezTo>
                    <a:pt x="43" y="74"/>
                    <a:pt x="48" y="69"/>
                    <a:pt x="48" y="62"/>
                  </a:cubicBezTo>
                  <a:cubicBezTo>
                    <a:pt x="48" y="55"/>
                    <a:pt x="39" y="53"/>
                    <a:pt x="30" y="50"/>
                  </a:cubicBezTo>
                  <a:cubicBezTo>
                    <a:pt x="18" y="46"/>
                    <a:pt x="5" y="42"/>
                    <a:pt x="5" y="25"/>
                  </a:cubicBezTo>
                  <a:cubicBezTo>
                    <a:pt x="5" y="11"/>
                    <a:pt x="17" y="0"/>
                    <a:pt x="34" y="0"/>
                  </a:cubicBezTo>
                  <a:cubicBezTo>
                    <a:pt x="48" y="0"/>
                    <a:pt x="56" y="5"/>
                    <a:pt x="63" y="1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6" y="17"/>
                    <a:pt x="41" y="14"/>
                    <a:pt x="34" y="14"/>
                  </a:cubicBezTo>
                  <a:cubicBezTo>
                    <a:pt x="26" y="14"/>
                    <a:pt x="22" y="19"/>
                    <a:pt x="22" y="24"/>
                  </a:cubicBezTo>
                  <a:cubicBezTo>
                    <a:pt x="22" y="31"/>
                    <a:pt x="30" y="34"/>
                    <a:pt x="39" y="37"/>
                  </a:cubicBezTo>
                  <a:cubicBezTo>
                    <a:pt x="51" y="41"/>
                    <a:pt x="65" y="46"/>
                    <a:pt x="65" y="63"/>
                  </a:cubicBezTo>
                  <a:cubicBezTo>
                    <a:pt x="65" y="76"/>
                    <a:pt x="54" y="90"/>
                    <a:pt x="35" y="90"/>
                  </a:cubicBezTo>
                  <a:cubicBezTo>
                    <a:pt x="19" y="90"/>
                    <a:pt x="8" y="83"/>
                    <a:pt x="0" y="74"/>
                  </a:cubicBezTo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-5951538" y="8204201"/>
              <a:ext cx="282575" cy="206375"/>
            </a:xfrm>
            <a:custGeom>
              <a:avLst/>
              <a:gdLst>
                <a:gd name="T0" fmla="*/ 0 w 178"/>
                <a:gd name="T1" fmla="*/ 0 h 130"/>
                <a:gd name="T2" fmla="*/ 25 w 178"/>
                <a:gd name="T3" fmla="*/ 0 h 130"/>
                <a:gd name="T4" fmla="*/ 51 w 178"/>
                <a:gd name="T5" fmla="*/ 91 h 130"/>
                <a:gd name="T6" fmla="*/ 78 w 178"/>
                <a:gd name="T7" fmla="*/ 0 h 130"/>
                <a:gd name="T8" fmla="*/ 102 w 178"/>
                <a:gd name="T9" fmla="*/ 0 h 130"/>
                <a:gd name="T10" fmla="*/ 129 w 178"/>
                <a:gd name="T11" fmla="*/ 91 h 130"/>
                <a:gd name="T12" fmla="*/ 153 w 178"/>
                <a:gd name="T13" fmla="*/ 0 h 130"/>
                <a:gd name="T14" fmla="*/ 178 w 178"/>
                <a:gd name="T15" fmla="*/ 0 h 130"/>
                <a:gd name="T16" fmla="*/ 141 w 178"/>
                <a:gd name="T17" fmla="*/ 130 h 130"/>
                <a:gd name="T18" fmla="*/ 117 w 178"/>
                <a:gd name="T19" fmla="*/ 130 h 130"/>
                <a:gd name="T20" fmla="*/ 90 w 178"/>
                <a:gd name="T21" fmla="*/ 38 h 130"/>
                <a:gd name="T22" fmla="*/ 61 w 178"/>
                <a:gd name="T23" fmla="*/ 130 h 130"/>
                <a:gd name="T24" fmla="*/ 37 w 178"/>
                <a:gd name="T25" fmla="*/ 130 h 130"/>
                <a:gd name="T26" fmla="*/ 0 w 178"/>
                <a:gd name="T2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8" h="130">
                  <a:moveTo>
                    <a:pt x="0" y="0"/>
                  </a:moveTo>
                  <a:lnTo>
                    <a:pt x="25" y="0"/>
                  </a:lnTo>
                  <a:lnTo>
                    <a:pt x="51" y="91"/>
                  </a:lnTo>
                  <a:lnTo>
                    <a:pt x="78" y="0"/>
                  </a:lnTo>
                  <a:lnTo>
                    <a:pt x="102" y="0"/>
                  </a:lnTo>
                  <a:lnTo>
                    <a:pt x="129" y="91"/>
                  </a:lnTo>
                  <a:lnTo>
                    <a:pt x="153" y="0"/>
                  </a:lnTo>
                  <a:lnTo>
                    <a:pt x="178" y="0"/>
                  </a:lnTo>
                  <a:lnTo>
                    <a:pt x="141" y="130"/>
                  </a:lnTo>
                  <a:lnTo>
                    <a:pt x="117" y="130"/>
                  </a:lnTo>
                  <a:lnTo>
                    <a:pt x="90" y="38"/>
                  </a:lnTo>
                  <a:lnTo>
                    <a:pt x="61" y="130"/>
                  </a:lnTo>
                  <a:lnTo>
                    <a:pt x="37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-6111875" y="8478838"/>
              <a:ext cx="185738" cy="207963"/>
            </a:xfrm>
            <a:custGeom>
              <a:avLst/>
              <a:gdLst>
                <a:gd name="T0" fmla="*/ 47 w 117"/>
                <a:gd name="T1" fmla="*/ 0 h 131"/>
                <a:gd name="T2" fmla="*/ 71 w 117"/>
                <a:gd name="T3" fmla="*/ 0 h 131"/>
                <a:gd name="T4" fmla="*/ 117 w 117"/>
                <a:gd name="T5" fmla="*/ 131 h 131"/>
                <a:gd name="T6" fmla="*/ 92 w 117"/>
                <a:gd name="T7" fmla="*/ 131 h 131"/>
                <a:gd name="T8" fmla="*/ 84 w 117"/>
                <a:gd name="T9" fmla="*/ 107 h 131"/>
                <a:gd name="T10" fmla="*/ 33 w 117"/>
                <a:gd name="T11" fmla="*/ 107 h 131"/>
                <a:gd name="T12" fmla="*/ 26 w 117"/>
                <a:gd name="T13" fmla="*/ 131 h 131"/>
                <a:gd name="T14" fmla="*/ 0 w 117"/>
                <a:gd name="T15" fmla="*/ 131 h 131"/>
                <a:gd name="T16" fmla="*/ 47 w 117"/>
                <a:gd name="T17" fmla="*/ 0 h 131"/>
                <a:gd name="T18" fmla="*/ 42 w 117"/>
                <a:gd name="T19" fmla="*/ 84 h 131"/>
                <a:gd name="T20" fmla="*/ 77 w 117"/>
                <a:gd name="T21" fmla="*/ 84 h 131"/>
                <a:gd name="T22" fmla="*/ 59 w 117"/>
                <a:gd name="T23" fmla="*/ 35 h 131"/>
                <a:gd name="T24" fmla="*/ 42 w 117"/>
                <a:gd name="T25" fmla="*/ 8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31">
                  <a:moveTo>
                    <a:pt x="47" y="0"/>
                  </a:moveTo>
                  <a:lnTo>
                    <a:pt x="71" y="0"/>
                  </a:lnTo>
                  <a:lnTo>
                    <a:pt x="117" y="131"/>
                  </a:lnTo>
                  <a:lnTo>
                    <a:pt x="92" y="131"/>
                  </a:lnTo>
                  <a:lnTo>
                    <a:pt x="84" y="107"/>
                  </a:lnTo>
                  <a:lnTo>
                    <a:pt x="33" y="107"/>
                  </a:lnTo>
                  <a:lnTo>
                    <a:pt x="26" y="131"/>
                  </a:lnTo>
                  <a:lnTo>
                    <a:pt x="0" y="131"/>
                  </a:lnTo>
                  <a:lnTo>
                    <a:pt x="47" y="0"/>
                  </a:lnTo>
                  <a:close/>
                  <a:moveTo>
                    <a:pt x="42" y="84"/>
                  </a:moveTo>
                  <a:lnTo>
                    <a:pt x="77" y="84"/>
                  </a:lnTo>
                  <a:lnTo>
                    <a:pt x="59" y="35"/>
                  </a:lnTo>
                  <a:lnTo>
                    <a:pt x="42" y="84"/>
                  </a:lnTo>
                  <a:close/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-5913438" y="8474076"/>
              <a:ext cx="200025" cy="214313"/>
            </a:xfrm>
            <a:custGeom>
              <a:avLst/>
              <a:gdLst>
                <a:gd name="T0" fmla="*/ 0 w 84"/>
                <a:gd name="T1" fmla="*/ 45 h 90"/>
                <a:gd name="T2" fmla="*/ 45 w 84"/>
                <a:gd name="T3" fmla="*/ 0 h 90"/>
                <a:gd name="T4" fmla="*/ 83 w 84"/>
                <a:gd name="T5" fmla="*/ 22 h 90"/>
                <a:gd name="T6" fmla="*/ 69 w 84"/>
                <a:gd name="T7" fmla="*/ 31 h 90"/>
                <a:gd name="T8" fmla="*/ 45 w 84"/>
                <a:gd name="T9" fmla="*/ 16 h 90"/>
                <a:gd name="T10" fmla="*/ 16 w 84"/>
                <a:gd name="T11" fmla="*/ 45 h 90"/>
                <a:gd name="T12" fmla="*/ 44 w 84"/>
                <a:gd name="T13" fmla="*/ 74 h 90"/>
                <a:gd name="T14" fmla="*/ 69 w 84"/>
                <a:gd name="T15" fmla="*/ 57 h 90"/>
                <a:gd name="T16" fmla="*/ 84 w 84"/>
                <a:gd name="T17" fmla="*/ 65 h 90"/>
                <a:gd name="T18" fmla="*/ 45 w 84"/>
                <a:gd name="T19" fmla="*/ 90 h 90"/>
                <a:gd name="T20" fmla="*/ 0 w 84"/>
                <a:gd name="T21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90">
                  <a:moveTo>
                    <a:pt x="0" y="45"/>
                  </a:moveTo>
                  <a:cubicBezTo>
                    <a:pt x="0" y="19"/>
                    <a:pt x="19" y="0"/>
                    <a:pt x="45" y="0"/>
                  </a:cubicBezTo>
                  <a:cubicBezTo>
                    <a:pt x="61" y="0"/>
                    <a:pt x="75" y="9"/>
                    <a:pt x="83" y="22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64" y="22"/>
                    <a:pt x="56" y="16"/>
                    <a:pt x="45" y="16"/>
                  </a:cubicBezTo>
                  <a:cubicBezTo>
                    <a:pt x="28" y="16"/>
                    <a:pt x="16" y="29"/>
                    <a:pt x="16" y="45"/>
                  </a:cubicBezTo>
                  <a:cubicBezTo>
                    <a:pt x="16" y="61"/>
                    <a:pt x="28" y="74"/>
                    <a:pt x="44" y="74"/>
                  </a:cubicBezTo>
                  <a:cubicBezTo>
                    <a:pt x="56" y="74"/>
                    <a:pt x="65" y="67"/>
                    <a:pt x="69" y="57"/>
                  </a:cubicBezTo>
                  <a:cubicBezTo>
                    <a:pt x="84" y="65"/>
                    <a:pt x="84" y="65"/>
                    <a:pt x="84" y="65"/>
                  </a:cubicBezTo>
                  <a:cubicBezTo>
                    <a:pt x="77" y="80"/>
                    <a:pt x="62" y="90"/>
                    <a:pt x="45" y="90"/>
                  </a:cubicBezTo>
                  <a:cubicBezTo>
                    <a:pt x="18" y="90"/>
                    <a:pt x="0" y="70"/>
                    <a:pt x="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-5707063" y="8478838"/>
              <a:ext cx="188913" cy="207963"/>
            </a:xfrm>
            <a:custGeom>
              <a:avLst/>
              <a:gdLst>
                <a:gd name="T0" fmla="*/ 47 w 119"/>
                <a:gd name="T1" fmla="*/ 0 h 131"/>
                <a:gd name="T2" fmla="*/ 72 w 119"/>
                <a:gd name="T3" fmla="*/ 0 h 131"/>
                <a:gd name="T4" fmla="*/ 119 w 119"/>
                <a:gd name="T5" fmla="*/ 131 h 131"/>
                <a:gd name="T6" fmla="*/ 93 w 119"/>
                <a:gd name="T7" fmla="*/ 131 h 131"/>
                <a:gd name="T8" fmla="*/ 86 w 119"/>
                <a:gd name="T9" fmla="*/ 107 h 131"/>
                <a:gd name="T10" fmla="*/ 35 w 119"/>
                <a:gd name="T11" fmla="*/ 107 h 131"/>
                <a:gd name="T12" fmla="*/ 26 w 119"/>
                <a:gd name="T13" fmla="*/ 131 h 131"/>
                <a:gd name="T14" fmla="*/ 0 w 119"/>
                <a:gd name="T15" fmla="*/ 131 h 131"/>
                <a:gd name="T16" fmla="*/ 47 w 119"/>
                <a:gd name="T17" fmla="*/ 0 h 131"/>
                <a:gd name="T18" fmla="*/ 42 w 119"/>
                <a:gd name="T19" fmla="*/ 84 h 131"/>
                <a:gd name="T20" fmla="*/ 77 w 119"/>
                <a:gd name="T21" fmla="*/ 84 h 131"/>
                <a:gd name="T22" fmla="*/ 60 w 119"/>
                <a:gd name="T23" fmla="*/ 35 h 131"/>
                <a:gd name="T24" fmla="*/ 42 w 119"/>
                <a:gd name="T25" fmla="*/ 8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31">
                  <a:moveTo>
                    <a:pt x="47" y="0"/>
                  </a:moveTo>
                  <a:lnTo>
                    <a:pt x="72" y="0"/>
                  </a:lnTo>
                  <a:lnTo>
                    <a:pt x="119" y="131"/>
                  </a:lnTo>
                  <a:lnTo>
                    <a:pt x="93" y="131"/>
                  </a:lnTo>
                  <a:lnTo>
                    <a:pt x="86" y="107"/>
                  </a:lnTo>
                  <a:lnTo>
                    <a:pt x="35" y="107"/>
                  </a:lnTo>
                  <a:lnTo>
                    <a:pt x="26" y="131"/>
                  </a:lnTo>
                  <a:lnTo>
                    <a:pt x="0" y="131"/>
                  </a:lnTo>
                  <a:lnTo>
                    <a:pt x="47" y="0"/>
                  </a:lnTo>
                  <a:close/>
                  <a:moveTo>
                    <a:pt x="42" y="84"/>
                  </a:moveTo>
                  <a:lnTo>
                    <a:pt x="77" y="84"/>
                  </a:lnTo>
                  <a:lnTo>
                    <a:pt x="60" y="35"/>
                  </a:lnTo>
                  <a:lnTo>
                    <a:pt x="42" y="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-5502275" y="8478838"/>
              <a:ext cx="166688" cy="207963"/>
            </a:xfrm>
            <a:custGeom>
              <a:avLst/>
              <a:gdLst>
                <a:gd name="T0" fmla="*/ 0 w 70"/>
                <a:gd name="T1" fmla="*/ 0 h 87"/>
                <a:gd name="T2" fmla="*/ 23 w 70"/>
                <a:gd name="T3" fmla="*/ 0 h 87"/>
                <a:gd name="T4" fmla="*/ 70 w 70"/>
                <a:gd name="T5" fmla="*/ 43 h 87"/>
                <a:gd name="T6" fmla="*/ 24 w 70"/>
                <a:gd name="T7" fmla="*/ 87 h 87"/>
                <a:gd name="T8" fmla="*/ 0 w 70"/>
                <a:gd name="T9" fmla="*/ 87 h 87"/>
                <a:gd name="T10" fmla="*/ 0 w 70"/>
                <a:gd name="T11" fmla="*/ 0 h 87"/>
                <a:gd name="T12" fmla="*/ 16 w 70"/>
                <a:gd name="T13" fmla="*/ 15 h 87"/>
                <a:gd name="T14" fmla="*/ 16 w 70"/>
                <a:gd name="T15" fmla="*/ 72 h 87"/>
                <a:gd name="T16" fmla="*/ 22 w 70"/>
                <a:gd name="T17" fmla="*/ 72 h 87"/>
                <a:gd name="T18" fmla="*/ 53 w 70"/>
                <a:gd name="T19" fmla="*/ 43 h 87"/>
                <a:gd name="T20" fmla="*/ 22 w 70"/>
                <a:gd name="T21" fmla="*/ 15 h 87"/>
                <a:gd name="T22" fmla="*/ 16 w 70"/>
                <a:gd name="T23" fmla="*/ 1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87">
                  <a:moveTo>
                    <a:pt x="0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53" y="0"/>
                    <a:pt x="70" y="19"/>
                    <a:pt x="70" y="43"/>
                  </a:cubicBezTo>
                  <a:cubicBezTo>
                    <a:pt x="70" y="68"/>
                    <a:pt x="51" y="87"/>
                    <a:pt x="24" y="87"/>
                  </a:cubicBezTo>
                  <a:cubicBezTo>
                    <a:pt x="0" y="87"/>
                    <a:pt x="0" y="87"/>
                    <a:pt x="0" y="87"/>
                  </a:cubicBezTo>
                  <a:lnTo>
                    <a:pt x="0" y="0"/>
                  </a:lnTo>
                  <a:close/>
                  <a:moveTo>
                    <a:pt x="16" y="1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41" y="72"/>
                    <a:pt x="53" y="60"/>
                    <a:pt x="53" y="43"/>
                  </a:cubicBezTo>
                  <a:cubicBezTo>
                    <a:pt x="53" y="27"/>
                    <a:pt x="43" y="15"/>
                    <a:pt x="22" y="15"/>
                  </a:cubicBezTo>
                  <a:lnTo>
                    <a:pt x="16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-5318125" y="8478838"/>
              <a:ext cx="123825" cy="207963"/>
            </a:xfrm>
            <a:custGeom>
              <a:avLst/>
              <a:gdLst>
                <a:gd name="T0" fmla="*/ 0 w 78"/>
                <a:gd name="T1" fmla="*/ 0 h 131"/>
                <a:gd name="T2" fmla="*/ 78 w 78"/>
                <a:gd name="T3" fmla="*/ 0 h 131"/>
                <a:gd name="T4" fmla="*/ 78 w 78"/>
                <a:gd name="T5" fmla="*/ 23 h 131"/>
                <a:gd name="T6" fmla="*/ 24 w 78"/>
                <a:gd name="T7" fmla="*/ 23 h 131"/>
                <a:gd name="T8" fmla="*/ 24 w 78"/>
                <a:gd name="T9" fmla="*/ 53 h 131"/>
                <a:gd name="T10" fmla="*/ 78 w 78"/>
                <a:gd name="T11" fmla="*/ 53 h 131"/>
                <a:gd name="T12" fmla="*/ 78 w 78"/>
                <a:gd name="T13" fmla="*/ 77 h 131"/>
                <a:gd name="T14" fmla="*/ 24 w 78"/>
                <a:gd name="T15" fmla="*/ 77 h 131"/>
                <a:gd name="T16" fmla="*/ 24 w 78"/>
                <a:gd name="T17" fmla="*/ 107 h 131"/>
                <a:gd name="T18" fmla="*/ 78 w 78"/>
                <a:gd name="T19" fmla="*/ 107 h 131"/>
                <a:gd name="T20" fmla="*/ 78 w 78"/>
                <a:gd name="T21" fmla="*/ 131 h 131"/>
                <a:gd name="T22" fmla="*/ 0 w 78"/>
                <a:gd name="T23" fmla="*/ 131 h 131"/>
                <a:gd name="T24" fmla="*/ 0 w 78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131">
                  <a:moveTo>
                    <a:pt x="0" y="0"/>
                  </a:moveTo>
                  <a:lnTo>
                    <a:pt x="78" y="0"/>
                  </a:lnTo>
                  <a:lnTo>
                    <a:pt x="78" y="23"/>
                  </a:lnTo>
                  <a:lnTo>
                    <a:pt x="24" y="23"/>
                  </a:lnTo>
                  <a:lnTo>
                    <a:pt x="24" y="53"/>
                  </a:lnTo>
                  <a:lnTo>
                    <a:pt x="78" y="53"/>
                  </a:lnTo>
                  <a:lnTo>
                    <a:pt x="78" y="77"/>
                  </a:lnTo>
                  <a:lnTo>
                    <a:pt x="24" y="77"/>
                  </a:lnTo>
                  <a:lnTo>
                    <a:pt x="24" y="107"/>
                  </a:lnTo>
                  <a:lnTo>
                    <a:pt x="78" y="107"/>
                  </a:lnTo>
                  <a:lnTo>
                    <a:pt x="78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-5173663" y="8478838"/>
              <a:ext cx="204788" cy="207963"/>
            </a:xfrm>
            <a:custGeom>
              <a:avLst/>
              <a:gdLst>
                <a:gd name="T0" fmla="*/ 0 w 129"/>
                <a:gd name="T1" fmla="*/ 0 h 131"/>
                <a:gd name="T2" fmla="*/ 24 w 129"/>
                <a:gd name="T3" fmla="*/ 0 h 131"/>
                <a:gd name="T4" fmla="*/ 65 w 129"/>
                <a:gd name="T5" fmla="*/ 54 h 131"/>
                <a:gd name="T6" fmla="*/ 105 w 129"/>
                <a:gd name="T7" fmla="*/ 0 h 131"/>
                <a:gd name="T8" fmla="*/ 129 w 129"/>
                <a:gd name="T9" fmla="*/ 0 h 131"/>
                <a:gd name="T10" fmla="*/ 129 w 129"/>
                <a:gd name="T11" fmla="*/ 131 h 131"/>
                <a:gd name="T12" fmla="*/ 104 w 129"/>
                <a:gd name="T13" fmla="*/ 131 h 131"/>
                <a:gd name="T14" fmla="*/ 104 w 129"/>
                <a:gd name="T15" fmla="*/ 39 h 131"/>
                <a:gd name="T16" fmla="*/ 65 w 129"/>
                <a:gd name="T17" fmla="*/ 93 h 131"/>
                <a:gd name="T18" fmla="*/ 24 w 129"/>
                <a:gd name="T19" fmla="*/ 39 h 131"/>
                <a:gd name="T20" fmla="*/ 24 w 129"/>
                <a:gd name="T21" fmla="*/ 131 h 131"/>
                <a:gd name="T22" fmla="*/ 0 w 129"/>
                <a:gd name="T23" fmla="*/ 131 h 131"/>
                <a:gd name="T24" fmla="*/ 0 w 129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131">
                  <a:moveTo>
                    <a:pt x="0" y="0"/>
                  </a:moveTo>
                  <a:lnTo>
                    <a:pt x="24" y="0"/>
                  </a:lnTo>
                  <a:lnTo>
                    <a:pt x="65" y="54"/>
                  </a:lnTo>
                  <a:lnTo>
                    <a:pt x="105" y="0"/>
                  </a:lnTo>
                  <a:lnTo>
                    <a:pt x="129" y="0"/>
                  </a:lnTo>
                  <a:lnTo>
                    <a:pt x="129" y="131"/>
                  </a:lnTo>
                  <a:lnTo>
                    <a:pt x="104" y="131"/>
                  </a:lnTo>
                  <a:lnTo>
                    <a:pt x="104" y="39"/>
                  </a:lnTo>
                  <a:lnTo>
                    <a:pt x="65" y="93"/>
                  </a:lnTo>
                  <a:lnTo>
                    <a:pt x="24" y="39"/>
                  </a:lnTo>
                  <a:lnTo>
                    <a:pt x="24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-4954588" y="8478838"/>
              <a:ext cx="173038" cy="207963"/>
            </a:xfrm>
            <a:custGeom>
              <a:avLst/>
              <a:gdLst>
                <a:gd name="T0" fmla="*/ 42 w 109"/>
                <a:gd name="T1" fmla="*/ 69 h 131"/>
                <a:gd name="T2" fmla="*/ 0 w 109"/>
                <a:gd name="T3" fmla="*/ 0 h 131"/>
                <a:gd name="T4" fmla="*/ 27 w 109"/>
                <a:gd name="T5" fmla="*/ 0 h 131"/>
                <a:gd name="T6" fmla="*/ 54 w 109"/>
                <a:gd name="T7" fmla="*/ 45 h 131"/>
                <a:gd name="T8" fmla="*/ 81 w 109"/>
                <a:gd name="T9" fmla="*/ 0 h 131"/>
                <a:gd name="T10" fmla="*/ 109 w 109"/>
                <a:gd name="T11" fmla="*/ 0 h 131"/>
                <a:gd name="T12" fmla="*/ 66 w 109"/>
                <a:gd name="T13" fmla="*/ 69 h 131"/>
                <a:gd name="T14" fmla="*/ 66 w 109"/>
                <a:gd name="T15" fmla="*/ 131 h 131"/>
                <a:gd name="T16" fmla="*/ 42 w 109"/>
                <a:gd name="T17" fmla="*/ 131 h 131"/>
                <a:gd name="T18" fmla="*/ 42 w 109"/>
                <a:gd name="T19" fmla="*/ 6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131">
                  <a:moveTo>
                    <a:pt x="42" y="69"/>
                  </a:moveTo>
                  <a:lnTo>
                    <a:pt x="0" y="0"/>
                  </a:lnTo>
                  <a:lnTo>
                    <a:pt x="27" y="0"/>
                  </a:lnTo>
                  <a:lnTo>
                    <a:pt x="54" y="45"/>
                  </a:lnTo>
                  <a:lnTo>
                    <a:pt x="81" y="0"/>
                  </a:lnTo>
                  <a:lnTo>
                    <a:pt x="109" y="0"/>
                  </a:lnTo>
                  <a:lnTo>
                    <a:pt x="66" y="69"/>
                  </a:lnTo>
                  <a:lnTo>
                    <a:pt x="66" y="131"/>
                  </a:lnTo>
                  <a:lnTo>
                    <a:pt x="42" y="131"/>
                  </a:lnTo>
                  <a:lnTo>
                    <a:pt x="42" y="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-6103938" y="8753476"/>
              <a:ext cx="119063" cy="206375"/>
            </a:xfrm>
            <a:custGeom>
              <a:avLst/>
              <a:gdLst>
                <a:gd name="T0" fmla="*/ 0 w 75"/>
                <a:gd name="T1" fmla="*/ 0 h 130"/>
                <a:gd name="T2" fmla="*/ 75 w 75"/>
                <a:gd name="T3" fmla="*/ 0 h 130"/>
                <a:gd name="T4" fmla="*/ 75 w 75"/>
                <a:gd name="T5" fmla="*/ 24 h 130"/>
                <a:gd name="T6" fmla="*/ 24 w 75"/>
                <a:gd name="T7" fmla="*/ 24 h 130"/>
                <a:gd name="T8" fmla="*/ 24 w 75"/>
                <a:gd name="T9" fmla="*/ 54 h 130"/>
                <a:gd name="T10" fmla="*/ 75 w 75"/>
                <a:gd name="T11" fmla="*/ 54 h 130"/>
                <a:gd name="T12" fmla="*/ 75 w 75"/>
                <a:gd name="T13" fmla="*/ 76 h 130"/>
                <a:gd name="T14" fmla="*/ 24 w 75"/>
                <a:gd name="T15" fmla="*/ 76 h 130"/>
                <a:gd name="T16" fmla="*/ 24 w 75"/>
                <a:gd name="T17" fmla="*/ 130 h 130"/>
                <a:gd name="T18" fmla="*/ 0 w 75"/>
                <a:gd name="T19" fmla="*/ 130 h 130"/>
                <a:gd name="T20" fmla="*/ 0 w 75"/>
                <a:gd name="T21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" h="130">
                  <a:moveTo>
                    <a:pt x="0" y="0"/>
                  </a:moveTo>
                  <a:lnTo>
                    <a:pt x="75" y="0"/>
                  </a:lnTo>
                  <a:lnTo>
                    <a:pt x="75" y="24"/>
                  </a:lnTo>
                  <a:lnTo>
                    <a:pt x="24" y="24"/>
                  </a:lnTo>
                  <a:lnTo>
                    <a:pt x="24" y="54"/>
                  </a:lnTo>
                  <a:lnTo>
                    <a:pt x="75" y="54"/>
                  </a:lnTo>
                  <a:lnTo>
                    <a:pt x="75" y="76"/>
                  </a:lnTo>
                  <a:lnTo>
                    <a:pt x="24" y="76"/>
                  </a:lnTo>
                  <a:lnTo>
                    <a:pt x="24" y="130"/>
                  </a:lnTo>
                  <a:lnTo>
                    <a:pt x="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-5970588" y="8750301"/>
              <a:ext cx="214313" cy="214313"/>
            </a:xfrm>
            <a:custGeom>
              <a:avLst/>
              <a:gdLst>
                <a:gd name="T0" fmla="*/ 0 w 90"/>
                <a:gd name="T1" fmla="*/ 45 h 90"/>
                <a:gd name="T2" fmla="*/ 45 w 90"/>
                <a:gd name="T3" fmla="*/ 0 h 90"/>
                <a:gd name="T4" fmla="*/ 90 w 90"/>
                <a:gd name="T5" fmla="*/ 45 h 90"/>
                <a:gd name="T6" fmla="*/ 45 w 90"/>
                <a:gd name="T7" fmla="*/ 90 h 90"/>
                <a:gd name="T8" fmla="*/ 0 w 90"/>
                <a:gd name="T9" fmla="*/ 45 h 90"/>
                <a:gd name="T10" fmla="*/ 74 w 90"/>
                <a:gd name="T11" fmla="*/ 45 h 90"/>
                <a:gd name="T12" fmla="*/ 45 w 90"/>
                <a:gd name="T13" fmla="*/ 16 h 90"/>
                <a:gd name="T14" fmla="*/ 17 w 90"/>
                <a:gd name="T15" fmla="*/ 45 h 90"/>
                <a:gd name="T16" fmla="*/ 45 w 90"/>
                <a:gd name="T17" fmla="*/ 74 h 90"/>
                <a:gd name="T18" fmla="*/ 74 w 90"/>
                <a:gd name="T19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90">
                  <a:moveTo>
                    <a:pt x="0" y="45"/>
                  </a:moveTo>
                  <a:cubicBezTo>
                    <a:pt x="0" y="20"/>
                    <a:pt x="20" y="0"/>
                    <a:pt x="45" y="0"/>
                  </a:cubicBezTo>
                  <a:cubicBezTo>
                    <a:pt x="70" y="0"/>
                    <a:pt x="90" y="20"/>
                    <a:pt x="90" y="45"/>
                  </a:cubicBezTo>
                  <a:cubicBezTo>
                    <a:pt x="90" y="70"/>
                    <a:pt x="70" y="90"/>
                    <a:pt x="45" y="90"/>
                  </a:cubicBezTo>
                  <a:cubicBezTo>
                    <a:pt x="20" y="90"/>
                    <a:pt x="0" y="70"/>
                    <a:pt x="0" y="45"/>
                  </a:cubicBezTo>
                  <a:moveTo>
                    <a:pt x="74" y="45"/>
                  </a:moveTo>
                  <a:cubicBezTo>
                    <a:pt x="74" y="29"/>
                    <a:pt x="61" y="16"/>
                    <a:pt x="45" y="16"/>
                  </a:cubicBezTo>
                  <a:cubicBezTo>
                    <a:pt x="29" y="16"/>
                    <a:pt x="17" y="29"/>
                    <a:pt x="17" y="45"/>
                  </a:cubicBezTo>
                  <a:cubicBezTo>
                    <a:pt x="17" y="61"/>
                    <a:pt x="29" y="74"/>
                    <a:pt x="45" y="74"/>
                  </a:cubicBezTo>
                  <a:cubicBezTo>
                    <a:pt x="61" y="74"/>
                    <a:pt x="74" y="61"/>
                    <a:pt x="74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-5740400" y="8753476"/>
              <a:ext cx="152400" cy="206375"/>
            </a:xfrm>
            <a:custGeom>
              <a:avLst/>
              <a:gdLst>
                <a:gd name="T0" fmla="*/ 0 w 64"/>
                <a:gd name="T1" fmla="*/ 87 h 87"/>
                <a:gd name="T2" fmla="*/ 0 w 64"/>
                <a:gd name="T3" fmla="*/ 0 h 87"/>
                <a:gd name="T4" fmla="*/ 28 w 64"/>
                <a:gd name="T5" fmla="*/ 0 h 87"/>
                <a:gd name="T6" fmla="*/ 61 w 64"/>
                <a:gd name="T7" fmla="*/ 30 h 87"/>
                <a:gd name="T8" fmla="*/ 46 w 64"/>
                <a:gd name="T9" fmla="*/ 56 h 87"/>
                <a:gd name="T10" fmla="*/ 64 w 64"/>
                <a:gd name="T11" fmla="*/ 87 h 87"/>
                <a:gd name="T12" fmla="*/ 45 w 64"/>
                <a:gd name="T13" fmla="*/ 87 h 87"/>
                <a:gd name="T14" fmla="*/ 31 w 64"/>
                <a:gd name="T15" fmla="*/ 61 h 87"/>
                <a:gd name="T16" fmla="*/ 17 w 64"/>
                <a:gd name="T17" fmla="*/ 61 h 87"/>
                <a:gd name="T18" fmla="*/ 17 w 64"/>
                <a:gd name="T19" fmla="*/ 87 h 87"/>
                <a:gd name="T20" fmla="*/ 0 w 64"/>
                <a:gd name="T21" fmla="*/ 87 h 87"/>
                <a:gd name="T22" fmla="*/ 27 w 64"/>
                <a:gd name="T23" fmla="*/ 46 h 87"/>
                <a:gd name="T24" fmla="*/ 45 w 64"/>
                <a:gd name="T25" fmla="*/ 30 h 87"/>
                <a:gd name="T26" fmla="*/ 27 w 64"/>
                <a:gd name="T27" fmla="*/ 15 h 87"/>
                <a:gd name="T28" fmla="*/ 17 w 64"/>
                <a:gd name="T29" fmla="*/ 15 h 87"/>
                <a:gd name="T30" fmla="*/ 17 w 64"/>
                <a:gd name="T31" fmla="*/ 46 h 87"/>
                <a:gd name="T32" fmla="*/ 27 w 64"/>
                <a:gd name="T33" fmla="*/ 4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87">
                  <a:moveTo>
                    <a:pt x="0" y="8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49" y="0"/>
                    <a:pt x="61" y="12"/>
                    <a:pt x="61" y="30"/>
                  </a:cubicBezTo>
                  <a:cubicBezTo>
                    <a:pt x="61" y="41"/>
                    <a:pt x="56" y="51"/>
                    <a:pt x="46" y="56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87"/>
                    <a:pt x="17" y="87"/>
                    <a:pt x="17" y="87"/>
                  </a:cubicBezTo>
                  <a:lnTo>
                    <a:pt x="0" y="87"/>
                  </a:lnTo>
                  <a:close/>
                  <a:moveTo>
                    <a:pt x="27" y="46"/>
                  </a:moveTo>
                  <a:cubicBezTo>
                    <a:pt x="40" y="46"/>
                    <a:pt x="45" y="38"/>
                    <a:pt x="45" y="30"/>
                  </a:cubicBezTo>
                  <a:cubicBezTo>
                    <a:pt x="45" y="21"/>
                    <a:pt x="39" y="15"/>
                    <a:pt x="2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46"/>
                    <a:pt x="17" y="46"/>
                    <a:pt x="17" y="46"/>
                  </a:cubicBezTo>
                  <a:lnTo>
                    <a:pt x="27" y="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-6111875" y="9029701"/>
              <a:ext cx="171450" cy="206375"/>
            </a:xfrm>
            <a:custGeom>
              <a:avLst/>
              <a:gdLst>
                <a:gd name="T0" fmla="*/ 41 w 108"/>
                <a:gd name="T1" fmla="*/ 67 h 130"/>
                <a:gd name="T2" fmla="*/ 0 w 108"/>
                <a:gd name="T3" fmla="*/ 0 h 130"/>
                <a:gd name="T4" fmla="*/ 27 w 108"/>
                <a:gd name="T5" fmla="*/ 0 h 130"/>
                <a:gd name="T6" fmla="*/ 54 w 108"/>
                <a:gd name="T7" fmla="*/ 45 h 130"/>
                <a:gd name="T8" fmla="*/ 81 w 108"/>
                <a:gd name="T9" fmla="*/ 0 h 130"/>
                <a:gd name="T10" fmla="*/ 108 w 108"/>
                <a:gd name="T11" fmla="*/ 0 h 130"/>
                <a:gd name="T12" fmla="*/ 66 w 108"/>
                <a:gd name="T13" fmla="*/ 69 h 130"/>
                <a:gd name="T14" fmla="*/ 66 w 108"/>
                <a:gd name="T15" fmla="*/ 130 h 130"/>
                <a:gd name="T16" fmla="*/ 41 w 108"/>
                <a:gd name="T17" fmla="*/ 130 h 130"/>
                <a:gd name="T18" fmla="*/ 41 w 108"/>
                <a:gd name="T19" fmla="*/ 6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30">
                  <a:moveTo>
                    <a:pt x="41" y="67"/>
                  </a:moveTo>
                  <a:lnTo>
                    <a:pt x="0" y="0"/>
                  </a:lnTo>
                  <a:lnTo>
                    <a:pt x="27" y="0"/>
                  </a:lnTo>
                  <a:lnTo>
                    <a:pt x="54" y="45"/>
                  </a:lnTo>
                  <a:lnTo>
                    <a:pt x="81" y="0"/>
                  </a:lnTo>
                  <a:lnTo>
                    <a:pt x="108" y="0"/>
                  </a:lnTo>
                  <a:lnTo>
                    <a:pt x="66" y="69"/>
                  </a:lnTo>
                  <a:lnTo>
                    <a:pt x="66" y="130"/>
                  </a:lnTo>
                  <a:lnTo>
                    <a:pt x="41" y="130"/>
                  </a:lnTo>
                  <a:lnTo>
                    <a:pt x="41" y="67"/>
                  </a:lnTo>
                  <a:close/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-5930900" y="9024938"/>
              <a:ext cx="212725" cy="214313"/>
            </a:xfrm>
            <a:custGeom>
              <a:avLst/>
              <a:gdLst>
                <a:gd name="T0" fmla="*/ 0 w 89"/>
                <a:gd name="T1" fmla="*/ 45 h 90"/>
                <a:gd name="T2" fmla="*/ 45 w 89"/>
                <a:gd name="T3" fmla="*/ 0 h 90"/>
                <a:gd name="T4" fmla="*/ 89 w 89"/>
                <a:gd name="T5" fmla="*/ 45 h 90"/>
                <a:gd name="T6" fmla="*/ 45 w 89"/>
                <a:gd name="T7" fmla="*/ 90 h 90"/>
                <a:gd name="T8" fmla="*/ 0 w 89"/>
                <a:gd name="T9" fmla="*/ 45 h 90"/>
                <a:gd name="T10" fmla="*/ 73 w 89"/>
                <a:gd name="T11" fmla="*/ 45 h 90"/>
                <a:gd name="T12" fmla="*/ 45 w 89"/>
                <a:gd name="T13" fmla="*/ 16 h 90"/>
                <a:gd name="T14" fmla="*/ 16 w 89"/>
                <a:gd name="T15" fmla="*/ 45 h 90"/>
                <a:gd name="T16" fmla="*/ 45 w 89"/>
                <a:gd name="T17" fmla="*/ 74 h 90"/>
                <a:gd name="T18" fmla="*/ 73 w 89"/>
                <a:gd name="T19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90">
                  <a:moveTo>
                    <a:pt x="0" y="45"/>
                  </a:moveTo>
                  <a:cubicBezTo>
                    <a:pt x="0" y="20"/>
                    <a:pt x="20" y="0"/>
                    <a:pt x="45" y="0"/>
                  </a:cubicBezTo>
                  <a:cubicBezTo>
                    <a:pt x="69" y="0"/>
                    <a:pt x="89" y="20"/>
                    <a:pt x="89" y="45"/>
                  </a:cubicBezTo>
                  <a:cubicBezTo>
                    <a:pt x="89" y="70"/>
                    <a:pt x="69" y="90"/>
                    <a:pt x="45" y="90"/>
                  </a:cubicBezTo>
                  <a:cubicBezTo>
                    <a:pt x="20" y="90"/>
                    <a:pt x="0" y="70"/>
                    <a:pt x="0" y="45"/>
                  </a:cubicBezTo>
                  <a:moveTo>
                    <a:pt x="73" y="45"/>
                  </a:moveTo>
                  <a:cubicBezTo>
                    <a:pt x="73" y="29"/>
                    <a:pt x="60" y="16"/>
                    <a:pt x="45" y="16"/>
                  </a:cubicBezTo>
                  <a:cubicBezTo>
                    <a:pt x="29" y="16"/>
                    <a:pt x="16" y="29"/>
                    <a:pt x="16" y="45"/>
                  </a:cubicBezTo>
                  <a:cubicBezTo>
                    <a:pt x="16" y="61"/>
                    <a:pt x="29" y="74"/>
                    <a:pt x="45" y="74"/>
                  </a:cubicBezTo>
                  <a:cubicBezTo>
                    <a:pt x="60" y="74"/>
                    <a:pt x="73" y="61"/>
                    <a:pt x="73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-5699125" y="9029701"/>
              <a:ext cx="149225" cy="209550"/>
            </a:xfrm>
            <a:custGeom>
              <a:avLst/>
              <a:gdLst>
                <a:gd name="T0" fmla="*/ 0 w 63"/>
                <a:gd name="T1" fmla="*/ 57 h 88"/>
                <a:gd name="T2" fmla="*/ 0 w 63"/>
                <a:gd name="T3" fmla="*/ 0 h 88"/>
                <a:gd name="T4" fmla="*/ 16 w 63"/>
                <a:gd name="T5" fmla="*/ 0 h 88"/>
                <a:gd name="T6" fmla="*/ 16 w 63"/>
                <a:gd name="T7" fmla="*/ 58 h 88"/>
                <a:gd name="T8" fmla="*/ 31 w 63"/>
                <a:gd name="T9" fmla="*/ 73 h 88"/>
                <a:gd name="T10" fmla="*/ 46 w 63"/>
                <a:gd name="T11" fmla="*/ 58 h 88"/>
                <a:gd name="T12" fmla="*/ 46 w 63"/>
                <a:gd name="T13" fmla="*/ 0 h 88"/>
                <a:gd name="T14" fmla="*/ 63 w 63"/>
                <a:gd name="T15" fmla="*/ 0 h 88"/>
                <a:gd name="T16" fmla="*/ 63 w 63"/>
                <a:gd name="T17" fmla="*/ 57 h 88"/>
                <a:gd name="T18" fmla="*/ 31 w 63"/>
                <a:gd name="T19" fmla="*/ 88 h 88"/>
                <a:gd name="T20" fmla="*/ 0 w 63"/>
                <a:gd name="T21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88">
                  <a:moveTo>
                    <a:pt x="0" y="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66"/>
                    <a:pt x="22" y="73"/>
                    <a:pt x="31" y="73"/>
                  </a:cubicBezTo>
                  <a:cubicBezTo>
                    <a:pt x="40" y="73"/>
                    <a:pt x="46" y="66"/>
                    <a:pt x="46" y="58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77"/>
                    <a:pt x="49" y="88"/>
                    <a:pt x="31" y="88"/>
                  </a:cubicBezTo>
                  <a:cubicBezTo>
                    <a:pt x="13" y="88"/>
                    <a:pt x="0" y="77"/>
                    <a:pt x="0" y="5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-5530850" y="9029701"/>
              <a:ext cx="150813" cy="206375"/>
            </a:xfrm>
            <a:custGeom>
              <a:avLst/>
              <a:gdLst>
                <a:gd name="T0" fmla="*/ 35 w 95"/>
                <a:gd name="T1" fmla="*/ 22 h 130"/>
                <a:gd name="T2" fmla="*/ 0 w 95"/>
                <a:gd name="T3" fmla="*/ 22 h 130"/>
                <a:gd name="T4" fmla="*/ 0 w 95"/>
                <a:gd name="T5" fmla="*/ 0 h 130"/>
                <a:gd name="T6" fmla="*/ 95 w 95"/>
                <a:gd name="T7" fmla="*/ 0 h 130"/>
                <a:gd name="T8" fmla="*/ 95 w 95"/>
                <a:gd name="T9" fmla="*/ 22 h 130"/>
                <a:gd name="T10" fmla="*/ 59 w 95"/>
                <a:gd name="T11" fmla="*/ 22 h 130"/>
                <a:gd name="T12" fmla="*/ 59 w 95"/>
                <a:gd name="T13" fmla="*/ 130 h 130"/>
                <a:gd name="T14" fmla="*/ 35 w 95"/>
                <a:gd name="T15" fmla="*/ 130 h 130"/>
                <a:gd name="T16" fmla="*/ 35 w 95"/>
                <a:gd name="T17" fmla="*/ 2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130">
                  <a:moveTo>
                    <a:pt x="35" y="22"/>
                  </a:moveTo>
                  <a:lnTo>
                    <a:pt x="0" y="22"/>
                  </a:lnTo>
                  <a:lnTo>
                    <a:pt x="0" y="0"/>
                  </a:lnTo>
                  <a:lnTo>
                    <a:pt x="95" y="0"/>
                  </a:lnTo>
                  <a:lnTo>
                    <a:pt x="95" y="22"/>
                  </a:lnTo>
                  <a:lnTo>
                    <a:pt x="59" y="22"/>
                  </a:lnTo>
                  <a:lnTo>
                    <a:pt x="59" y="130"/>
                  </a:lnTo>
                  <a:lnTo>
                    <a:pt x="35" y="130"/>
                  </a:lnTo>
                  <a:lnTo>
                    <a:pt x="35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-5360988" y="9029701"/>
              <a:ext cx="157163" cy="206375"/>
            </a:xfrm>
            <a:custGeom>
              <a:avLst/>
              <a:gdLst>
                <a:gd name="T0" fmla="*/ 75 w 99"/>
                <a:gd name="T1" fmla="*/ 76 h 130"/>
                <a:gd name="T2" fmla="*/ 24 w 99"/>
                <a:gd name="T3" fmla="*/ 76 h 130"/>
                <a:gd name="T4" fmla="*/ 24 w 99"/>
                <a:gd name="T5" fmla="*/ 130 h 130"/>
                <a:gd name="T6" fmla="*/ 0 w 99"/>
                <a:gd name="T7" fmla="*/ 130 h 130"/>
                <a:gd name="T8" fmla="*/ 0 w 99"/>
                <a:gd name="T9" fmla="*/ 0 h 130"/>
                <a:gd name="T10" fmla="*/ 24 w 99"/>
                <a:gd name="T11" fmla="*/ 0 h 130"/>
                <a:gd name="T12" fmla="*/ 24 w 99"/>
                <a:gd name="T13" fmla="*/ 52 h 130"/>
                <a:gd name="T14" fmla="*/ 75 w 99"/>
                <a:gd name="T15" fmla="*/ 52 h 130"/>
                <a:gd name="T16" fmla="*/ 75 w 99"/>
                <a:gd name="T17" fmla="*/ 0 h 130"/>
                <a:gd name="T18" fmla="*/ 99 w 99"/>
                <a:gd name="T19" fmla="*/ 0 h 130"/>
                <a:gd name="T20" fmla="*/ 99 w 99"/>
                <a:gd name="T21" fmla="*/ 130 h 130"/>
                <a:gd name="T22" fmla="*/ 75 w 99"/>
                <a:gd name="T23" fmla="*/ 130 h 130"/>
                <a:gd name="T24" fmla="*/ 75 w 99"/>
                <a:gd name="T25" fmla="*/ 7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130">
                  <a:moveTo>
                    <a:pt x="75" y="76"/>
                  </a:moveTo>
                  <a:lnTo>
                    <a:pt x="24" y="76"/>
                  </a:lnTo>
                  <a:lnTo>
                    <a:pt x="24" y="130"/>
                  </a:lnTo>
                  <a:lnTo>
                    <a:pt x="0" y="130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52"/>
                  </a:lnTo>
                  <a:lnTo>
                    <a:pt x="75" y="52"/>
                  </a:lnTo>
                  <a:lnTo>
                    <a:pt x="75" y="0"/>
                  </a:lnTo>
                  <a:lnTo>
                    <a:pt x="99" y="0"/>
                  </a:lnTo>
                  <a:lnTo>
                    <a:pt x="99" y="130"/>
                  </a:lnTo>
                  <a:lnTo>
                    <a:pt x="75" y="130"/>
                  </a:lnTo>
                  <a:lnTo>
                    <a:pt x="75" y="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2888343" y="2107025"/>
            <a:ext cx="6415314" cy="2074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 dirty="0">
                <a:ln>
                  <a:solidFill>
                    <a:srgbClr val="EAA000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5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solidFill>
                    <a:srgbClr val="EAA000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기 </a:t>
            </a:r>
            <a:r>
              <a:rPr kumimoji="0" lang="en-US" altLang="ko-KR" sz="4800" b="0" i="0" u="none" strike="noStrike" kern="1200" cap="none" spc="0" normalizeH="0" baseline="0" noProof="0" dirty="0">
                <a:ln>
                  <a:solidFill>
                    <a:srgbClr val="EAA000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1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solidFill>
                    <a:srgbClr val="EAA000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학기 </a:t>
            </a:r>
            <a:r>
              <a:rPr kumimoji="0" lang="ko-KR" altLang="en-US" sz="4800" b="0" i="0" u="none" strike="noStrike" kern="1200" cap="none" spc="0" normalizeH="0" baseline="0" noProof="0" dirty="0" err="1">
                <a:ln>
                  <a:solidFill>
                    <a:srgbClr val="EAA000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일타싸피</a:t>
            </a:r>
            <a:endParaRPr kumimoji="0" lang="ko-KR" altLang="en-US" sz="4800" b="0" i="0" u="none" strike="noStrike" kern="1200" cap="none" spc="0" normalizeH="0" baseline="0" noProof="0" dirty="0">
              <a:ln>
                <a:solidFill>
                  <a:srgbClr val="EAA000">
                    <a:shade val="50000"/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삼성긴고딕 ExtraBold" panose="020B0600000101010101" pitchFamily="50" charset="-127"/>
              <a:ea typeface="삼성긴고딕 ExtraBold" panose="020B0600000101010101" pitchFamily="50" charset="-127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 dirty="0">
                <a:ln>
                  <a:solidFill>
                    <a:srgbClr val="EAA000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Tutorial</a:t>
            </a:r>
          </a:p>
        </p:txBody>
      </p:sp>
    </p:spTree>
    <p:extLst>
      <p:ext uri="{BB962C8B-B14F-4D97-AF65-F5344CB8AC3E}">
        <p14:creationId xmlns:p14="http://schemas.microsoft.com/office/powerpoint/2010/main" val="2061807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1925" y="48898"/>
            <a:ext cx="1112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4.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유의사항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–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팀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ID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와 인증 키 확인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61925" y="1377462"/>
            <a:ext cx="118313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project.ssafy.com/play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&gt;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&gt;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나의 팀 정보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&gt;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기본정보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內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팀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KEY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클릭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409491" y="1960370"/>
            <a:ext cx="11645315" cy="5019280"/>
            <a:chOff x="161925" y="1951068"/>
            <a:chExt cx="11645315" cy="5019280"/>
          </a:xfrm>
        </p:grpSpPr>
        <p:grpSp>
          <p:nvGrpSpPr>
            <p:cNvPr id="8" name="그룹 7"/>
            <p:cNvGrpSpPr/>
            <p:nvPr/>
          </p:nvGrpSpPr>
          <p:grpSpPr>
            <a:xfrm>
              <a:off x="161925" y="1951068"/>
              <a:ext cx="11645315" cy="5019280"/>
              <a:chOff x="161925" y="1951068"/>
              <a:chExt cx="11645315" cy="5019280"/>
            </a:xfrm>
          </p:grpSpPr>
          <p:grpSp>
            <p:nvGrpSpPr>
              <p:cNvPr id="10" name="그룹 9"/>
              <p:cNvGrpSpPr/>
              <p:nvPr/>
            </p:nvGrpSpPr>
            <p:grpSpPr>
              <a:xfrm>
                <a:off x="161925" y="1951068"/>
                <a:ext cx="11645315" cy="5019280"/>
                <a:chOff x="161925" y="1838720"/>
                <a:chExt cx="11645315" cy="5019280"/>
              </a:xfrm>
            </p:grpSpPr>
            <p:sp>
              <p:nvSpPr>
                <p:cNvPr id="14" name="직사각형 13"/>
                <p:cNvSpPr/>
                <p:nvPr/>
              </p:nvSpPr>
              <p:spPr>
                <a:xfrm>
                  <a:off x="378492" y="1863344"/>
                  <a:ext cx="11428748" cy="49946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pic>
              <p:nvPicPr>
                <p:cNvPr id="15" name="그림 14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1925" y="1838720"/>
                  <a:ext cx="8038970" cy="4988170"/>
                </a:xfrm>
                <a:prstGeom prst="rect">
                  <a:avLst/>
                </a:prstGeom>
              </p:spPr>
            </p:pic>
          </p:grpSp>
          <p:grpSp>
            <p:nvGrpSpPr>
              <p:cNvPr id="11" name="그룹 10"/>
              <p:cNvGrpSpPr/>
              <p:nvPr/>
            </p:nvGrpSpPr>
            <p:grpSpPr>
              <a:xfrm>
                <a:off x="691389" y="5400050"/>
                <a:ext cx="3461511" cy="859298"/>
                <a:chOff x="3790774" y="2180600"/>
                <a:chExt cx="3461511" cy="859298"/>
              </a:xfrm>
            </p:grpSpPr>
            <p:sp>
              <p:nvSpPr>
                <p:cNvPr id="12" name="직사각형 11"/>
                <p:cNvSpPr/>
                <p:nvPr/>
              </p:nvSpPr>
              <p:spPr>
                <a:xfrm>
                  <a:off x="3886199" y="2180600"/>
                  <a:ext cx="3366086" cy="414097"/>
                </a:xfrm>
                <a:prstGeom prst="rect">
                  <a:avLst/>
                </a:prstGeom>
                <a:noFill/>
                <a:ln w="34925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3790774" y="2670566"/>
                  <a:ext cx="346151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*</a:t>
                  </a:r>
                  <a:r>
                    <a:rPr kumimoji="0" lang="ko-KR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 기본 정보 內 팀 </a:t>
                  </a:r>
                  <a:r>
                    <a:rPr kumimoji="0" lang="en-US" altLang="ko-KR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KEY </a:t>
                  </a:r>
                  <a:r>
                    <a:rPr kumimoji="0" lang="ko-KR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클릭 </a:t>
                  </a:r>
                </a:p>
              </p:txBody>
            </p:sp>
          </p:grpSp>
        </p:grpSp>
        <p:sp>
          <p:nvSpPr>
            <p:cNvPr id="9" name="모서리가 둥근 직사각형 8"/>
            <p:cNvSpPr/>
            <p:nvPr/>
          </p:nvSpPr>
          <p:spPr>
            <a:xfrm>
              <a:off x="1943100" y="3978043"/>
              <a:ext cx="2880150" cy="8248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3372824" y="3646716"/>
            <a:ext cx="6764459" cy="2232326"/>
            <a:chOff x="3197226" y="3598773"/>
            <a:chExt cx="6764459" cy="2232326"/>
          </a:xfrm>
        </p:grpSpPr>
        <p:sp>
          <p:nvSpPr>
            <p:cNvPr id="17" name="타원 16"/>
            <p:cNvSpPr/>
            <p:nvPr/>
          </p:nvSpPr>
          <p:spPr>
            <a:xfrm>
              <a:off x="3197226" y="5253203"/>
              <a:ext cx="660398" cy="577896"/>
            </a:xfrm>
            <a:prstGeom prst="ellipse">
              <a:avLst/>
            </a:prstGeom>
            <a:noFill/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51460" y="3598773"/>
              <a:ext cx="5610225" cy="1609725"/>
            </a:xfrm>
            <a:prstGeom prst="rect">
              <a:avLst/>
            </a:prstGeom>
          </p:spPr>
        </p:pic>
      </p:grp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102" y="2213811"/>
            <a:ext cx="2327248" cy="691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260350" y="894038"/>
            <a:ext cx="4830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경로안내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 Medium" panose="020B0600000101010101" pitchFamily="50" charset="-127"/>
              <a:ea typeface="삼성긴고딕 Medium" panose="020B0600000101010101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00600" y="951188"/>
            <a:ext cx="59750" cy="323850"/>
          </a:xfrm>
          <a:prstGeom prst="rect">
            <a:avLst/>
          </a:prstGeom>
          <a:solidFill>
            <a:srgbClr val="9520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929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1925" y="48898"/>
            <a:ext cx="1112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4.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유의사항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–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코드 제출 경로</a:t>
            </a:r>
          </a:p>
        </p:txBody>
      </p:sp>
      <p:grpSp>
        <p:nvGrpSpPr>
          <p:cNvPr id="40" name="그룹 39"/>
          <p:cNvGrpSpPr/>
          <p:nvPr/>
        </p:nvGrpSpPr>
        <p:grpSpPr>
          <a:xfrm>
            <a:off x="444955" y="906818"/>
            <a:ext cx="5966121" cy="5278083"/>
            <a:chOff x="406855" y="1198918"/>
            <a:chExt cx="5966121" cy="5278083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406855" y="1539877"/>
              <a:ext cx="5283200" cy="4937124"/>
            </a:xfrm>
            <a:prstGeom prst="roundRect">
              <a:avLst>
                <a:gd name="adj" fmla="val 12192"/>
              </a:avLst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/>
            <a:srcRect l="21336" t="-307" r="-519"/>
            <a:stretch/>
          </p:blipFill>
          <p:spPr>
            <a:xfrm>
              <a:off x="659268" y="2206752"/>
              <a:ext cx="4763400" cy="2394889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28583" y="1912449"/>
              <a:ext cx="40436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-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코드 제출 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: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학사시스템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內 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Quest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06855" y="4391967"/>
              <a:ext cx="5966121" cy="1954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- 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제출시간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: 3/15(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월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 10:00:00 ~  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12:59:59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- 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유의사항</a:t>
              </a:r>
              <a:b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</a:b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1) 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파일명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: </a:t>
              </a:r>
              <a:r>
                <a:rPr kumimoji="0" lang="ko-KR" alt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지역반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_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이름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(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영어 대문자로 기입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</a:t>
              </a:r>
            </a:p>
            <a:p>
              <a:pPr lvl="0">
                <a:defRPr/>
              </a:pPr>
              <a:r>
                <a:rPr lang="en-US" altLang="ko-KR" sz="1400" dirty="0">
                  <a:solidFill>
                    <a:prstClr val="black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</a:t>
              </a:r>
              <a:r>
                <a:rPr lang="en-US" altLang="ko-KR" sz="1200" dirty="0">
                  <a:solidFill>
                    <a:prstClr val="black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ex) </a:t>
              </a:r>
              <a:r>
                <a:rPr lang="ko-KR" altLang="en-US" sz="1100" dirty="0">
                  <a:solidFill>
                    <a:prstClr val="black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서울</a:t>
              </a:r>
              <a:r>
                <a:rPr lang="en-US" altLang="ko-KR" sz="1100" dirty="0">
                  <a:solidFill>
                    <a:prstClr val="black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1</a:t>
              </a:r>
              <a:r>
                <a:rPr lang="ko-KR" altLang="en-US" sz="1100" dirty="0">
                  <a:solidFill>
                    <a:prstClr val="black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반</a:t>
              </a:r>
              <a:r>
                <a:rPr lang="en-US" altLang="ko-KR" sz="1100" dirty="0">
                  <a:solidFill>
                    <a:prstClr val="black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_</a:t>
              </a:r>
              <a:r>
                <a:rPr lang="ko-KR" altLang="en-US" sz="1100" dirty="0" err="1">
                  <a:solidFill>
                    <a:prstClr val="black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이싸피</a:t>
              </a:r>
              <a:r>
                <a:rPr lang="ko-KR" altLang="en-US" sz="1100" dirty="0">
                  <a:solidFill>
                    <a:prstClr val="black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→ </a:t>
              </a:r>
              <a:r>
                <a:rPr lang="en-US" altLang="ko-KR" sz="1100" dirty="0">
                  <a:solidFill>
                    <a:srgbClr val="7030A0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SEOUL01_LEESSAFY, </a:t>
              </a:r>
              <a:r>
                <a:rPr lang="ko-KR" altLang="en-US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대전</a:t>
              </a:r>
              <a:r>
                <a:rPr lang="en-US" altLang="ko-KR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1</a:t>
              </a:r>
              <a:r>
                <a:rPr lang="ko-KR" altLang="en-US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반</a:t>
              </a:r>
              <a:r>
                <a:rPr lang="en-US" altLang="ko-KR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_</a:t>
              </a:r>
              <a:r>
                <a:rPr lang="ko-KR" altLang="en-US" sz="1100" dirty="0" err="1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이싸피</a:t>
              </a:r>
              <a:r>
                <a:rPr lang="ko-KR" altLang="en-US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→ </a:t>
              </a:r>
              <a:r>
                <a:rPr lang="en-US" altLang="ko-KR" sz="1100" dirty="0">
                  <a:solidFill>
                    <a:srgbClr val="7030A0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DAEJEON01_LEESSAFY</a:t>
              </a:r>
            </a:p>
            <a:p>
              <a:pPr lvl="0">
                <a:defRPr/>
              </a:pPr>
              <a:r>
                <a:rPr lang="en-US" altLang="ko-KR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       </a:t>
              </a:r>
              <a:r>
                <a:rPr lang="ko-KR" altLang="en-US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광주</a:t>
              </a:r>
              <a:r>
                <a:rPr lang="en-US" altLang="ko-KR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1</a:t>
              </a:r>
              <a:r>
                <a:rPr lang="ko-KR" altLang="en-US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반</a:t>
              </a:r>
              <a:r>
                <a:rPr lang="en-US" altLang="ko-KR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_</a:t>
              </a:r>
              <a:r>
                <a:rPr lang="ko-KR" altLang="en-US" sz="1100" dirty="0" err="1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이싸피</a:t>
              </a:r>
              <a:r>
                <a:rPr lang="ko-KR" altLang="en-US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→ </a:t>
              </a:r>
              <a:r>
                <a:rPr lang="en-US" altLang="ko-KR" sz="1100" dirty="0">
                  <a:solidFill>
                    <a:srgbClr val="7030A0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GWANGJU01_LEESSAFY,</a:t>
              </a:r>
              <a:r>
                <a:rPr lang="en-US" altLang="ko-KR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</a:t>
              </a:r>
              <a:r>
                <a:rPr lang="ko-KR" altLang="en-US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구미</a:t>
              </a:r>
              <a:r>
                <a:rPr lang="en-US" altLang="ko-KR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1</a:t>
              </a:r>
              <a:r>
                <a:rPr lang="ko-KR" altLang="en-US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반</a:t>
              </a:r>
              <a:r>
                <a:rPr lang="en-US" altLang="ko-KR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_</a:t>
              </a:r>
              <a:r>
                <a:rPr lang="ko-KR" altLang="en-US" sz="1100" dirty="0" err="1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이싸피</a:t>
              </a:r>
              <a:r>
                <a:rPr lang="ko-KR" altLang="en-US" sz="11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→ </a:t>
              </a:r>
              <a:r>
                <a:rPr lang="en-US" altLang="ko-KR" sz="1100" dirty="0">
                  <a:solidFill>
                    <a:srgbClr val="7030A0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GUMI01_LEESSAFY</a:t>
              </a:r>
              <a:endPara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2) 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내   용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: 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어떤 전략으로 알고리즘 구현했는지 기입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965612" y="3382336"/>
              <a:ext cx="711236" cy="235053"/>
            </a:xfrm>
            <a:prstGeom prst="rect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988741" y="1198918"/>
              <a:ext cx="4104454" cy="578882"/>
            </a:xfrm>
            <a:prstGeom prst="roundRect">
              <a:avLst/>
            </a:prstGeom>
            <a:solidFill>
              <a:srgbClr val="7030A0"/>
            </a:solidFill>
            <a:ln w="2857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Stage Mode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(</a:t>
              </a:r>
              <a:r>
                <a:rPr kumimoji="0" lang="ko-KR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과목평가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6411076" y="906818"/>
            <a:ext cx="5819023" cy="5848837"/>
            <a:chOff x="6372976" y="1198918"/>
            <a:chExt cx="5819023" cy="5848837"/>
          </a:xfrm>
        </p:grpSpPr>
        <p:sp>
          <p:nvSpPr>
            <p:cNvPr id="23" name="모서리가 둥근 직사각형 22"/>
            <p:cNvSpPr/>
            <p:nvPr/>
          </p:nvSpPr>
          <p:spPr>
            <a:xfrm>
              <a:off x="6372976" y="1539877"/>
              <a:ext cx="5488824" cy="4937123"/>
            </a:xfrm>
            <a:prstGeom prst="roundRect">
              <a:avLst>
                <a:gd name="adj" fmla="val 12192"/>
              </a:avLst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066216" y="1198918"/>
              <a:ext cx="4204849" cy="578882"/>
            </a:xfrm>
            <a:prstGeom prst="roundRect">
              <a:avLst/>
            </a:prstGeom>
            <a:solidFill>
              <a:srgbClr val="7030A0"/>
            </a:solidFill>
            <a:ln w="2857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Competition Mode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(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대항전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624706" y="1912449"/>
              <a:ext cx="55672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-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코드 제출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: </a:t>
              </a:r>
              <a:r>
                <a:rPr kumimoji="0" lang="en-US" altLang="ko-KR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Mattermost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內 </a:t>
              </a:r>
              <a:r>
                <a:rPr kumimoji="0" lang="ko-KR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일타싸피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채널</a:t>
              </a:r>
            </a:p>
          </p:txBody>
        </p:sp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23631" y="2338908"/>
              <a:ext cx="1787514" cy="197477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28" name="그룹 27"/>
            <p:cNvGrpSpPr/>
            <p:nvPr/>
          </p:nvGrpSpPr>
          <p:grpSpPr>
            <a:xfrm>
              <a:off x="6503661" y="4399118"/>
              <a:ext cx="5358139" cy="1938992"/>
              <a:chOff x="6503661" y="4512636"/>
              <a:chExt cx="5358139" cy="1938992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6503661" y="4512636"/>
                <a:ext cx="5358139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- </a:t>
                </a:r>
                <a:r>
                  <a:rPr kumimoji="0" lang="ko-KR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제출시간</a:t>
                </a:r>
                <a:r>
                  <a:rPr kumimoji="0" lang="en-US" altLang="ko-K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: 3/15(</a:t>
                </a:r>
                <a:r>
                  <a:rPr kumimoji="0" lang="ko-KR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월</a:t>
                </a:r>
                <a:r>
                  <a:rPr kumimoji="0" lang="en-US" altLang="ko-K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) </a:t>
                </a:r>
                <a:r>
                  <a:rPr kumimoji="0" lang="en-US" altLang="ko-K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13:00 ~  15:00</a:t>
                </a:r>
              </a:p>
              <a:p>
                <a:pPr lvl="0">
                  <a:lnSpc>
                    <a:spcPct val="150000"/>
                  </a:lnSpc>
                  <a:defRPr/>
                </a:pPr>
                <a:r>
                  <a:rPr kumimoji="0" lang="en-US" altLang="ko-KR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95000"/>
                        <a:lumOff val="5000"/>
                      </a:prstClr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- </a:t>
                </a:r>
                <a:r>
                  <a:rPr kumimoji="0" lang="ko-KR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95000"/>
                        <a:lumOff val="5000"/>
                      </a:prstClr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유의사항</a:t>
                </a:r>
                <a:br>
                  <a:rPr lang="en-US" altLang="ko-KR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</a:br>
                <a:r>
                  <a:rPr lang="en-US" altLang="ko-KR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1) </a:t>
                </a:r>
                <a:r>
                  <a:rPr lang="ko-KR" altLang="en-US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파일명</a:t>
                </a:r>
                <a:r>
                  <a:rPr lang="en-US" altLang="ko-KR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: </a:t>
                </a:r>
                <a:r>
                  <a:rPr lang="ko-KR" altLang="en-US" sz="1600" dirty="0" err="1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지역반</a:t>
                </a:r>
                <a:r>
                  <a:rPr lang="en-US" altLang="ko-KR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_</a:t>
                </a:r>
                <a:r>
                  <a:rPr lang="ko-KR" altLang="en-US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이름</a:t>
                </a:r>
                <a:r>
                  <a:rPr lang="en-US" altLang="ko-KR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(</a:t>
                </a:r>
                <a:r>
                  <a:rPr lang="ko-KR" altLang="en-US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영어 대문자로 기입</a:t>
                </a:r>
                <a:r>
                  <a:rPr lang="en-US" altLang="ko-KR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)</a:t>
                </a:r>
              </a:p>
              <a:p>
                <a:pPr lvl="0">
                  <a:defRPr/>
                </a:pPr>
                <a:r>
                  <a:rPr lang="en-US" altLang="ko-KR" sz="14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</a:t>
                </a:r>
                <a:r>
                  <a:rPr lang="en-US" altLang="ko-KR" sz="12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ex) 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서울</a:t>
                </a: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1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반</a:t>
                </a: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_</a:t>
                </a:r>
                <a:r>
                  <a:rPr lang="ko-KR" altLang="en-US" sz="1100" dirty="0" err="1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이싸피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→ </a:t>
                </a:r>
                <a:r>
                  <a:rPr lang="en-US" altLang="ko-KR" sz="1100" dirty="0">
                    <a:solidFill>
                      <a:srgbClr val="7030A0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SEOUL01_LEESSAFY, 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대전</a:t>
                </a: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1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반</a:t>
                </a: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_</a:t>
                </a:r>
                <a:r>
                  <a:rPr lang="ko-KR" altLang="en-US" sz="1100" dirty="0" err="1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이싸피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→ </a:t>
                </a:r>
                <a:r>
                  <a:rPr lang="en-US" altLang="ko-KR" sz="1100" dirty="0">
                    <a:solidFill>
                      <a:srgbClr val="7030A0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DAEJEON01_LEESSAFY</a:t>
                </a:r>
              </a:p>
              <a:p>
                <a:pPr lvl="0">
                  <a:defRPr/>
                </a:pP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       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광주</a:t>
                </a: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1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반</a:t>
                </a: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_</a:t>
                </a:r>
                <a:r>
                  <a:rPr lang="ko-KR" altLang="en-US" sz="1100" dirty="0" err="1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이싸피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→ </a:t>
                </a:r>
                <a:r>
                  <a:rPr lang="en-US" altLang="ko-KR" sz="1100" dirty="0">
                    <a:solidFill>
                      <a:srgbClr val="7030A0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GWANGJU01_LEESSAFY,</a:t>
                </a: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구미</a:t>
                </a: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1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반</a:t>
                </a:r>
                <a:r>
                  <a:rPr lang="en-US" altLang="ko-KR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_</a:t>
                </a:r>
                <a:r>
                  <a:rPr lang="ko-KR" altLang="en-US" sz="1100" dirty="0" err="1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이싸피</a:t>
                </a:r>
                <a:r>
                  <a:rPr lang="ko-KR" altLang="en-US" sz="1100" dirty="0">
                    <a:solidFill>
                      <a:prstClr val="black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→ </a:t>
                </a:r>
                <a:r>
                  <a:rPr lang="en-US" altLang="ko-KR" sz="1100" dirty="0">
                    <a:solidFill>
                      <a:srgbClr val="7030A0"/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GUMI01_LEESSAFY</a:t>
                </a:r>
                <a:endParaRPr lang="en-US" altLang="ko-KR" sz="1600" dirty="0">
                  <a:solidFill>
                    <a:prstClr val="black">
                      <a:lumMod val="95000"/>
                      <a:lumOff val="5000"/>
                    </a:prstClr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endParaRPr>
              </a:p>
              <a:p>
                <a:pPr lvl="0">
                  <a:lnSpc>
                    <a:spcPct val="150000"/>
                  </a:lnSpc>
                  <a:defRPr/>
                </a:pPr>
                <a:r>
                  <a:rPr lang="en-US" altLang="ko-KR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  2) </a:t>
                </a:r>
                <a:r>
                  <a:rPr lang="ko-KR" altLang="en-US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내   용</a:t>
                </a:r>
                <a:r>
                  <a:rPr lang="en-US" altLang="ko-KR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: </a:t>
                </a:r>
                <a:r>
                  <a:rPr lang="ko-KR" altLang="en-US" sz="1600" dirty="0">
                    <a:solidFill>
                      <a:prstClr val="black">
                        <a:lumMod val="95000"/>
                        <a:lumOff val="5000"/>
                      </a:prstClr>
                    </a:solidFill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어떤 전략으로 알고리즘 구현했는지 기입</a:t>
                </a:r>
                <a:endPara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7583184" y="5004156"/>
                <a:ext cx="3845925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※ 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중식시간 활용하여 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Stage Mode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보완</a:t>
                </a:r>
                <a:r>
                  <a:rPr kumimoji="0" lang="en-US" altLang="ko-KR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/</a:t>
                </a:r>
                <a:r>
                  <a:rPr kumimoji="0" lang="ko-KR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수정한 코드 제출 </a:t>
                </a:r>
                <a:endPara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29" name="직사각형 28"/>
            <p:cNvSpPr/>
            <p:nvPr/>
          </p:nvSpPr>
          <p:spPr>
            <a:xfrm>
              <a:off x="8223631" y="3733261"/>
              <a:ext cx="1787514" cy="311001"/>
            </a:xfrm>
            <a:prstGeom prst="rect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7167816" y="6755367"/>
              <a:ext cx="4879862" cy="2923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※ </a:t>
              </a:r>
              <a:r>
                <a:rPr kumimoji="0" lang="ko-KR" altLang="en-US" sz="13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과목평가와</a:t>
              </a:r>
              <a:r>
                <a:rPr kumimoji="0" lang="ko-KR" alt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대항전 소스 및 타인 소스코드 유사도 판단 진행 예정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0" name="모서리가 둥근 사각형 설명선 19"/>
          <p:cNvSpPr/>
          <p:nvPr/>
        </p:nvSpPr>
        <p:spPr>
          <a:xfrm>
            <a:off x="4419338" y="4465526"/>
            <a:ext cx="1085850" cy="543022"/>
          </a:xfrm>
          <a:prstGeom prst="wedgeRoundRectCallout">
            <a:avLst>
              <a:gd name="adj1" fmla="val -36942"/>
              <a:gd name="adj2" fmla="val 80362"/>
              <a:gd name="adj3" fmla="val 16667"/>
            </a:avLst>
          </a:prstGeom>
          <a:solidFill>
            <a:srgbClr val="C00000"/>
          </a:solidFill>
          <a:ln w="19050">
            <a:solidFill>
              <a:srgbClr val="FFFF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Medium" panose="020B0600000101010101" pitchFamily="50" charset="-127"/>
                <a:ea typeface="삼성긴고딕 Medium" panose="020B0600000101010101" pitchFamily="50" charset="-127"/>
              </a:rPr>
              <a:t>영문 </a:t>
            </a:r>
            <a:r>
              <a:rPr lang="ko-KR" altLang="en-US" sz="14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Medium" panose="020B0600000101010101" pitchFamily="50" charset="-127"/>
                <a:ea typeface="삼성긴고딕 Medium" panose="020B0600000101010101" pitchFamily="50" charset="-127"/>
              </a:rPr>
              <a:t>지역명</a:t>
            </a:r>
            <a:r>
              <a:rPr lang="ko-KR" alt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Medium" panose="020B0600000101010101" pitchFamily="50" charset="-127"/>
                <a:ea typeface="삼성긴고딕 Medium" panose="020B0600000101010101" pitchFamily="50" charset="-127"/>
              </a:rPr>
              <a:t> 준수</a:t>
            </a:r>
            <a:r>
              <a:rPr lang="en-US" altLang="ko-KR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Medium" panose="020B0600000101010101" pitchFamily="50" charset="-127"/>
                <a:ea typeface="삼성긴고딕 Medium" panose="020B0600000101010101" pitchFamily="50" charset="-127"/>
              </a:rPr>
              <a:t>!!</a:t>
            </a:r>
            <a:endParaRPr lang="ko-KR" altLang="en-US" sz="1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삼성긴고딕 Medium" panose="020B0600000101010101" pitchFamily="50" charset="-127"/>
              <a:ea typeface="삼성긴고딕 Medium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036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7962" y="91397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5.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일정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021256"/>
              </p:ext>
            </p:extLst>
          </p:nvPr>
        </p:nvGraphicFramePr>
        <p:xfrm>
          <a:off x="1568450" y="1060305"/>
          <a:ext cx="9055099" cy="5281233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0345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4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549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461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51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1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일자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시간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내용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활용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비고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9775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3/15(</a:t>
                      </a:r>
                      <a:r>
                        <a:rPr lang="ko-KR" altLang="en-US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월</a:t>
                      </a:r>
                      <a:r>
                        <a:rPr lang="en-US" altLang="ko-KR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)</a:t>
                      </a:r>
                      <a:endParaRPr lang="ko-KR" altLang="en-US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A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09:00 ~ 10:00</a:t>
                      </a:r>
                      <a:endParaRPr lang="ko-KR" altLang="en-US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63520" marR="63520" marT="31760" marB="3176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tx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일타싸피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 오리엔테이션</a:t>
                      </a:r>
                    </a:p>
                  </a:txBody>
                  <a:tcPr marL="63520" marR="63520" marT="31760" marB="3176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 err="1">
                          <a:solidFill>
                            <a:schemeClr val="tx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Youtube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 Live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63520" marR="63520" marT="31760" marB="3176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-</a:t>
                      </a:r>
                      <a:endParaRPr lang="ko-KR" altLang="en-US" sz="1600" b="0" dirty="0">
                        <a:solidFill>
                          <a:srgbClr val="7030A0"/>
                        </a:solidFill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176111"/>
                  </a:ext>
                </a:extLst>
              </a:tr>
              <a:tr h="7697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A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10:00 ~ 13:00</a:t>
                      </a:r>
                      <a:endParaRPr lang="ko-KR" altLang="en-US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A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과목평가</a:t>
                      </a:r>
                      <a:endParaRPr lang="en-US" altLang="ko-KR" sz="1600" b="1" dirty="0">
                        <a:solidFill>
                          <a:srgbClr val="7030A0"/>
                        </a:solidFill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(Stage Mode)</a:t>
                      </a:r>
                      <a:endParaRPr lang="ko-KR" altLang="en-US" sz="1600" b="1" dirty="0">
                        <a:solidFill>
                          <a:srgbClr val="7030A0"/>
                        </a:solidFill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A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학사시스템</a:t>
                      </a:r>
                      <a:endParaRPr lang="en-US" altLang="ko-KR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A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소스 코드</a:t>
                      </a:r>
                      <a:endParaRPr lang="en-US" altLang="ko-KR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학사시스템 제출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AF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97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13:00 ~ 15:00</a:t>
                      </a:r>
                      <a:endParaRPr lang="ko-KR" altLang="en-US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중식 및 </a:t>
                      </a:r>
                      <a:endParaRPr lang="en-US" altLang="ko-KR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대항전 코드 준비</a:t>
                      </a:r>
                      <a:r>
                        <a:rPr lang="en-US" altLang="ko-KR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/</a:t>
                      </a:r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제출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 err="1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Mattermost</a:t>
                      </a:r>
                      <a:endParaRPr lang="ko-KR" altLang="en-US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 err="1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Mattermost</a:t>
                      </a:r>
                      <a:r>
                        <a:rPr lang="en-US" altLang="ko-KR" sz="1600" b="0" baseline="0" dirty="0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 </a:t>
                      </a:r>
                      <a:r>
                        <a:rPr lang="ko-KR" altLang="en-US" sz="1600" b="0" baseline="0" dirty="0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제출</a:t>
                      </a:r>
                      <a:endParaRPr lang="ko-KR" altLang="en-US" sz="1600" b="0" dirty="0">
                        <a:solidFill>
                          <a:srgbClr val="7030A0"/>
                        </a:solidFill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9775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2400" b="0" baseline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A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15:00 ~ 15:30</a:t>
                      </a:r>
                      <a:endParaRPr lang="ko-KR" altLang="en-US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err="1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쉬는시간</a:t>
                      </a:r>
                      <a:endParaRPr lang="ko-KR" altLang="en-US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-</a:t>
                      </a:r>
                      <a:endParaRPr lang="ko-KR" altLang="en-US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소스코드 확인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8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3344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A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15:30 ~ 18:00</a:t>
                      </a:r>
                      <a:endParaRPr lang="ko-KR" altLang="en-US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반별 대항전 진행</a:t>
                      </a:r>
                      <a:endParaRPr lang="en-US" altLang="ko-KR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  <a:p>
                      <a:pPr algn="ctr" latinLnBrk="1"/>
                      <a:r>
                        <a:rPr lang="en-US" altLang="ko-KR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(</a:t>
                      </a:r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우수</a:t>
                      </a:r>
                      <a:r>
                        <a:rPr lang="ko-KR" altLang="en-US" sz="1600" b="0" baseline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 코드 선정 및 </a:t>
                      </a:r>
                      <a:endParaRPr lang="en-US" altLang="ko-KR" sz="1600" b="0" baseline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1600" b="0" baseline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반별 전략 세우기</a:t>
                      </a:r>
                      <a:r>
                        <a:rPr lang="en-US" altLang="ko-KR" sz="1600" b="0" baseline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)</a:t>
                      </a:r>
                      <a:endParaRPr lang="ko-KR" altLang="en-US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 err="1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Webex</a:t>
                      </a:r>
                      <a:endParaRPr lang="ko-KR" altLang="en-US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반별 </a:t>
                      </a:r>
                      <a:endParaRPr lang="en-US" altLang="ko-KR" sz="1600" b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우수</a:t>
                      </a:r>
                      <a:r>
                        <a:rPr lang="ko-KR" altLang="en-US" sz="1600" b="0" baseline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 코드 </a:t>
                      </a:r>
                      <a:r>
                        <a:rPr lang="en-US" altLang="ko-KR" sz="1600" b="0" baseline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1</a:t>
                      </a:r>
                      <a:r>
                        <a:rPr lang="ko-KR" altLang="en-US" sz="1600" b="0" baseline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개 선정</a:t>
                      </a:r>
                      <a:r>
                        <a:rPr lang="en-US" altLang="ko-KR" sz="1600" b="0" baseline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/</a:t>
                      </a:r>
                    </a:p>
                    <a:p>
                      <a:pPr algn="ctr" latinLnBrk="1"/>
                      <a:r>
                        <a:rPr lang="ko-KR" altLang="en-US" sz="1600" b="0" baseline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추가 업데이트</a:t>
                      </a:r>
                      <a:r>
                        <a:rPr lang="en-US" altLang="ko-KR" sz="1600" b="0" baseline="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/</a:t>
                      </a:r>
                      <a:r>
                        <a:rPr lang="ko-KR" altLang="en-US" sz="1600" b="0" baseline="0" dirty="0" err="1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수정후</a:t>
                      </a:r>
                      <a:endParaRPr lang="en-US" altLang="ko-KR" sz="1600" b="0" baseline="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  <a:p>
                      <a:pPr algn="ctr" latinLnBrk="1"/>
                      <a:r>
                        <a:rPr lang="en-US" altLang="ko-KR" sz="1600" b="0" baseline="0" dirty="0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(3/17</a:t>
                      </a:r>
                      <a:r>
                        <a:rPr lang="ko-KR" altLang="en-US" sz="1600" b="0" baseline="0" dirty="0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까지 제출 必</a:t>
                      </a:r>
                      <a:r>
                        <a:rPr lang="en-US" altLang="ko-KR" sz="1600" b="0" baseline="0" dirty="0">
                          <a:solidFill>
                            <a:srgbClr val="7030A0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)</a:t>
                      </a:r>
                      <a:endParaRPr lang="ko-KR" altLang="en-US" sz="1600" b="0" dirty="0">
                        <a:solidFill>
                          <a:srgbClr val="7030A0"/>
                        </a:solidFill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4370423"/>
                  </a:ext>
                </a:extLst>
              </a:tr>
              <a:tr h="7697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3/</a:t>
                      </a:r>
                      <a:r>
                        <a:rPr lang="en-US" altLang="ko-KR" sz="2000" b="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29(</a:t>
                      </a:r>
                      <a:r>
                        <a:rPr lang="ko-KR" altLang="en-US" sz="2000" b="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월</a:t>
                      </a:r>
                      <a:r>
                        <a:rPr lang="en-US" altLang="ko-KR" sz="2000" b="0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)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DAF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16:30 ~ 18:00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전국 대항전 </a:t>
                      </a:r>
                      <a:endParaRPr lang="en-US" altLang="ko-KR" sz="1600" b="0" dirty="0">
                        <a:solidFill>
                          <a:schemeClr val="bg1"/>
                        </a:solidFill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및 결과 발표</a:t>
                      </a: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YouTube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단판 및</a:t>
                      </a:r>
                      <a:r>
                        <a:rPr lang="ko-KR" altLang="en-US" sz="1600" b="0" baseline="0" dirty="0">
                          <a:solidFill>
                            <a:schemeClr val="bg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3</a:t>
                      </a:r>
                      <a:r>
                        <a:rPr lang="ko-KR" altLang="en-US" sz="1600" b="0" dirty="0">
                          <a:solidFill>
                            <a:schemeClr val="bg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판 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2</a:t>
                      </a:r>
                      <a:r>
                        <a:rPr lang="ko-KR" altLang="en-US" sz="1600" b="0" dirty="0" err="1">
                          <a:solidFill>
                            <a:schemeClr val="bg1"/>
                          </a:solidFill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선승제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75025" marR="75025" marT="37512" marB="3751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657349" y="6332987"/>
            <a:ext cx="8966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※ 3/15(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월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) 13:00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까지는 코드 토론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/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공유 등 불가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.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적발 시 부정행위로 간주 </a:t>
            </a:r>
          </a:p>
        </p:txBody>
      </p:sp>
    </p:spTree>
    <p:extLst>
      <p:ext uri="{BB962C8B-B14F-4D97-AF65-F5344CB8AC3E}">
        <p14:creationId xmlns:p14="http://schemas.microsoft.com/office/powerpoint/2010/main" val="1059080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1323975" y="2159908"/>
            <a:ext cx="95726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Heavy" panose="020B0600000101010101" pitchFamily="34" charset="-127"/>
                <a:ea typeface="삼성긴고딕OTF Heavy" panose="020B0600000101010101" pitchFamily="34" charset="-127"/>
              </a:rPr>
              <a:t>일타싸피</a:t>
            </a:r>
            <a:r>
              <a:rPr lang="ko-KR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Heavy" panose="020B0600000101010101" pitchFamily="34" charset="-127"/>
                <a:ea typeface="삼성긴고딕OTF Heavy" panose="020B0600000101010101" pitchFamily="34" charset="-127"/>
              </a:rPr>
              <a:t> 프로그램</a:t>
            </a:r>
            <a:endParaRPr lang="en-US" altLang="ko-KR" sz="60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삼성긴고딕OTF Heavy" panose="020B0600000101010101" pitchFamily="34" charset="-127"/>
              <a:ea typeface="삼성긴고딕OTF Heavy" panose="020B0600000101010101" pitchFamily="34" charset="-127"/>
            </a:endParaRPr>
          </a:p>
          <a:p>
            <a:pPr algn="ctr"/>
            <a:r>
              <a:rPr lang="ko-KR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Heavy" panose="020B0600000101010101" pitchFamily="34" charset="-127"/>
                <a:ea typeface="삼성긴고딕OTF Heavy" panose="020B0600000101010101" pitchFamily="34" charset="-127"/>
              </a:rPr>
              <a:t>배포 및 실행</a:t>
            </a:r>
            <a:endParaRPr lang="en-US" altLang="ko-KR" sz="60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삼성긴고딕OTF Heavy" panose="020B0600000101010101" pitchFamily="34" charset="-127"/>
              <a:ea typeface="삼성긴고딕OTF Heavy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9694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2875" y="67121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설치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지금부터 같이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따라하기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!)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0B343-F531-4FCD-B3E9-5FC50196442D}"/>
              </a:ext>
            </a:extLst>
          </p:cNvPr>
          <p:cNvSpPr txBox="1"/>
          <p:nvPr/>
        </p:nvSpPr>
        <p:spPr>
          <a:xfrm>
            <a:off x="283243" y="1577325"/>
            <a:ext cx="11670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1) project.ssafy.com/play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&gt;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&gt;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참여하기 클릭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83242" y="973571"/>
            <a:ext cx="3614985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01. </a:t>
            </a:r>
            <a:r>
              <a:rPr kumimoji="0" lang="en-US" altLang="ko-KR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Play!SSAFY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접속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693977" y="2086987"/>
            <a:ext cx="8889000" cy="4533485"/>
            <a:chOff x="693977" y="2086987"/>
            <a:chExt cx="8889000" cy="4533485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977" y="2095946"/>
              <a:ext cx="8889000" cy="4524526"/>
            </a:xfrm>
            <a:prstGeom prst="rect">
              <a:avLst/>
            </a:prstGeom>
          </p:spPr>
        </p:pic>
        <p:grpSp>
          <p:nvGrpSpPr>
            <p:cNvPr id="11" name="그룹 10"/>
            <p:cNvGrpSpPr/>
            <p:nvPr/>
          </p:nvGrpSpPr>
          <p:grpSpPr>
            <a:xfrm>
              <a:off x="3986813" y="2086987"/>
              <a:ext cx="3179102" cy="872996"/>
              <a:chOff x="3078755" y="2180600"/>
              <a:chExt cx="2885523" cy="718152"/>
            </a:xfrm>
          </p:grpSpPr>
          <p:sp>
            <p:nvSpPr>
              <p:cNvPr id="12" name="직사각형 11"/>
              <p:cNvSpPr/>
              <p:nvPr/>
            </p:nvSpPr>
            <p:spPr>
              <a:xfrm>
                <a:off x="3886199" y="2180600"/>
                <a:ext cx="669258" cy="301531"/>
              </a:xfrm>
              <a:prstGeom prst="rect">
                <a:avLst/>
              </a:prstGeom>
              <a:noFill/>
              <a:ln w="3492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3078755" y="2529420"/>
                <a:ext cx="28855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① </a:t>
                </a:r>
                <a:r>
                  <a:rPr kumimoji="0" lang="en-US" altLang="ko-K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PLAY! SSAFY </a:t>
                </a:r>
                <a:r>
                  <a:rPr kumimoji="0" lang="ko-KR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클릭</a:t>
                </a:r>
              </a:p>
            </p:txBody>
          </p:sp>
        </p:grpSp>
        <p:sp>
          <p:nvSpPr>
            <p:cNvPr id="23" name="직사각형 22"/>
            <p:cNvSpPr/>
            <p:nvPr/>
          </p:nvSpPr>
          <p:spPr>
            <a:xfrm>
              <a:off x="3284175" y="4286065"/>
              <a:ext cx="1644621" cy="337550"/>
            </a:xfrm>
            <a:prstGeom prst="rect">
              <a:avLst/>
            </a:prstGeom>
            <a:solidFill>
              <a:srgbClr val="0156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800" b="1" dirty="0">
                  <a:solidFill>
                    <a:schemeClr val="bg1"/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신청 기간 </a:t>
              </a:r>
              <a:r>
                <a:rPr lang="en-US" altLang="ko-KR" sz="800" b="1" dirty="0">
                  <a:solidFill>
                    <a:schemeClr val="bg1"/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: 2021.03.12~2021.03.12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800" b="1" dirty="0">
                  <a:solidFill>
                    <a:schemeClr val="bg1"/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진행 기간 </a:t>
              </a:r>
              <a:r>
                <a:rPr lang="en-US" altLang="ko-KR" sz="800" b="1" dirty="0">
                  <a:solidFill>
                    <a:schemeClr val="bg1"/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: 2021.03.15~2021.03.15</a:t>
              </a:r>
              <a:endParaRPr lang="ko-KR" altLang="en-US" sz="800" b="1" dirty="0">
                <a:solidFill>
                  <a:schemeClr val="bg1"/>
                </a:solidFill>
                <a:latin typeface="삼성긴고딕 Regular" panose="020B0600000101010101" pitchFamily="50" charset="-127"/>
                <a:ea typeface="삼성긴고딕 Regular" panose="020B0600000101010101" pitchFamily="50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2462810" y="6223294"/>
              <a:ext cx="1644621" cy="166332"/>
            </a:xfrm>
            <a:prstGeom prst="rect">
              <a:avLst/>
            </a:prstGeom>
            <a:solidFill>
              <a:srgbClr val="F1FA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신청 기간 </a:t>
              </a:r>
              <a:r>
                <a:rPr lang="en-US" altLang="ko-KR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: 2021.03.12~2021.03.14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6183699" y="6223294"/>
              <a:ext cx="1644621" cy="166332"/>
            </a:xfrm>
            <a:prstGeom prst="rect">
              <a:avLst/>
            </a:prstGeom>
            <a:solidFill>
              <a:srgbClr val="F1FA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진행 기간 </a:t>
              </a:r>
              <a:r>
                <a:rPr lang="en-US" altLang="ko-KR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: 2021.03.15~2021.03.15</a:t>
              </a: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664282" y="2086986"/>
            <a:ext cx="8918695" cy="4635889"/>
            <a:chOff x="664282" y="1923881"/>
            <a:chExt cx="8918695" cy="4635889"/>
          </a:xfrm>
        </p:grpSpPr>
        <p:grpSp>
          <p:nvGrpSpPr>
            <p:cNvPr id="3" name="그룹 2"/>
            <p:cNvGrpSpPr/>
            <p:nvPr/>
          </p:nvGrpSpPr>
          <p:grpSpPr>
            <a:xfrm>
              <a:off x="664282" y="1923881"/>
              <a:ext cx="8918695" cy="4635889"/>
              <a:chOff x="664282" y="1923881"/>
              <a:chExt cx="8918695" cy="4635889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664282" y="1923881"/>
                <a:ext cx="8918695" cy="4635889"/>
                <a:chOff x="664282" y="2412422"/>
                <a:chExt cx="8238124" cy="2926897"/>
              </a:xfrm>
            </p:grpSpPr>
            <p:grpSp>
              <p:nvGrpSpPr>
                <p:cNvPr id="15" name="그룹 14"/>
                <p:cNvGrpSpPr/>
                <p:nvPr/>
              </p:nvGrpSpPr>
              <p:grpSpPr>
                <a:xfrm>
                  <a:off x="664282" y="2412422"/>
                  <a:ext cx="8238124" cy="2926897"/>
                  <a:chOff x="283243" y="3480101"/>
                  <a:chExt cx="10929686" cy="3377898"/>
                </a:xfrm>
              </p:grpSpPr>
              <p:pic>
                <p:nvPicPr>
                  <p:cNvPr id="17" name="그림 16"/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35823" r="237"/>
                  <a:stretch/>
                </p:blipFill>
                <p:spPr>
                  <a:xfrm>
                    <a:off x="283243" y="3480101"/>
                    <a:ext cx="10929686" cy="3377898"/>
                  </a:xfrm>
                  <a:prstGeom prst="rect">
                    <a:avLst/>
                  </a:prstGeom>
                </p:spPr>
              </p:pic>
              <p:sp>
                <p:nvSpPr>
                  <p:cNvPr id="18" name="직사각형 17">
                    <a:extLst>
                      <a:ext uri="{FF2B5EF4-FFF2-40B4-BE49-F238E27FC236}">
                        <a16:creationId xmlns:a16="http://schemas.microsoft.com/office/drawing/2014/main" id="{1EE8A54A-3DFA-4F28-BEA9-90D524852365}"/>
                      </a:ext>
                    </a:extLst>
                  </p:cNvPr>
                  <p:cNvSpPr/>
                  <p:nvPr/>
                </p:nvSpPr>
                <p:spPr>
                  <a:xfrm>
                    <a:off x="4699708" y="4525522"/>
                    <a:ext cx="2674607" cy="460925"/>
                  </a:xfrm>
                  <a:prstGeom prst="rect">
                    <a:avLst/>
                  </a:prstGeom>
                  <a:noFill/>
                  <a:ln w="38100">
                    <a:solidFill>
                      <a:srgbClr val="C00000"/>
                    </a:solidFill>
                  </a:ln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맑은 고딕" panose="020F0502020204030204"/>
                      <a:ea typeface="맑은 고딕" panose="020B0503020000020004" pitchFamily="50" charset="-127"/>
                      <a:cs typeface="+mn-cs"/>
                    </a:endParaRPr>
                  </a:p>
                </p:txBody>
              </p:sp>
            </p:grpSp>
            <p:sp>
              <p:nvSpPr>
                <p:cNvPr id="16" name="TextBox 15"/>
                <p:cNvSpPr txBox="1"/>
                <p:nvPr/>
              </p:nvSpPr>
              <p:spPr>
                <a:xfrm>
                  <a:off x="4102542" y="3753623"/>
                  <a:ext cx="3179102" cy="2331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② 참여하기 클릭</a:t>
                  </a:r>
                </a:p>
              </p:txBody>
            </p:sp>
          </p:grpSp>
          <p:sp>
            <p:nvSpPr>
              <p:cNvPr id="2" name="직사각형 1"/>
              <p:cNvSpPr/>
              <p:nvPr/>
            </p:nvSpPr>
            <p:spPr>
              <a:xfrm>
                <a:off x="2944560" y="2797142"/>
                <a:ext cx="2414834" cy="48699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삼성긴고딕 Regular" panose="020B0600000101010101" pitchFamily="50" charset="-127"/>
                    <a:ea typeface="삼성긴고딕 Regular" panose="020B0600000101010101" pitchFamily="50" charset="-127"/>
                  </a:rPr>
                  <a:t>신청 기간 </a:t>
                </a:r>
                <a:r>
                  <a:rPr lang="en-US" altLang="ko-KR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삼성긴고딕 Regular" panose="020B0600000101010101" pitchFamily="50" charset="-127"/>
                    <a:ea typeface="삼성긴고딕 Regular" panose="020B0600000101010101" pitchFamily="50" charset="-127"/>
                  </a:rPr>
                  <a:t>: 2021.03.12~2021.03.12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삼성긴고딕 Regular" panose="020B0600000101010101" pitchFamily="50" charset="-127"/>
                    <a:ea typeface="삼성긴고딕 Regular" panose="020B0600000101010101" pitchFamily="50" charset="-127"/>
                  </a:rPr>
                  <a:t>진행 기간 </a:t>
                </a:r>
                <a:r>
                  <a:rPr lang="en-US" altLang="ko-KR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삼성긴고딕 Regular" panose="020B0600000101010101" pitchFamily="50" charset="-127"/>
                    <a:ea typeface="삼성긴고딕 Regular" panose="020B0600000101010101" pitchFamily="50" charset="-127"/>
                  </a:rPr>
                  <a:t>: 2021.03.15~2021.03.15</a:t>
                </a:r>
                <a:endParaRPr lang="ko-KR" altLang="en-US" sz="11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endParaRPr>
              </a:p>
            </p:txBody>
          </p:sp>
        </p:grpSp>
        <p:sp>
          <p:nvSpPr>
            <p:cNvPr id="20" name="직사각형 19"/>
            <p:cNvSpPr/>
            <p:nvPr/>
          </p:nvSpPr>
          <p:spPr>
            <a:xfrm>
              <a:off x="3414466" y="5068813"/>
              <a:ext cx="2414834" cy="4869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1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기간 </a:t>
              </a:r>
              <a:r>
                <a:rPr lang="en-US" altLang="ko-KR" sz="11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: 2021.03.15~2021.03.15</a:t>
              </a: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3414466" y="5836053"/>
              <a:ext cx="2414834" cy="4869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1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기간 </a:t>
              </a:r>
              <a:r>
                <a:rPr lang="en-US" altLang="ko-KR" sz="11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삼성긴고딕 Regular" panose="020B0600000101010101" pitchFamily="50" charset="-127"/>
                  <a:ea typeface="삼성긴고딕 Regular" panose="020B0600000101010101" pitchFamily="50" charset="-127"/>
                </a:rPr>
                <a:t>: 2021.03.15~2021.03.15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270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875" y="67121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설치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지금부터 같이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따라하기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!)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20B343-F531-4FCD-B3E9-5FC50196442D}"/>
              </a:ext>
            </a:extLst>
          </p:cNvPr>
          <p:cNvSpPr txBox="1"/>
          <p:nvPr/>
        </p:nvSpPr>
        <p:spPr>
          <a:xfrm>
            <a:off x="216568" y="1583542"/>
            <a:ext cx="75297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2)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나의 팀 등록 하기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분반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/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팀명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/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소개 기입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07"/>
          <a:stretch/>
        </p:blipFill>
        <p:spPr>
          <a:xfrm>
            <a:off x="432399" y="1983652"/>
            <a:ext cx="11022401" cy="4724652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511512" y="4669887"/>
            <a:ext cx="10943287" cy="1588038"/>
            <a:chOff x="3886198" y="2180600"/>
            <a:chExt cx="9932712" cy="1306366"/>
          </a:xfrm>
        </p:grpSpPr>
        <p:sp>
          <p:nvSpPr>
            <p:cNvPr id="9" name="직사각형 8"/>
            <p:cNvSpPr/>
            <p:nvPr/>
          </p:nvSpPr>
          <p:spPr>
            <a:xfrm>
              <a:off x="3886198" y="2180600"/>
              <a:ext cx="9932712" cy="1306366"/>
            </a:xfrm>
            <a:prstGeom prst="rect">
              <a:avLst/>
            </a:prstGeom>
            <a:noFill/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874085" y="2180600"/>
              <a:ext cx="2885523" cy="303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① 분반 선택</a:t>
              </a:r>
              <a:endPara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3803392" y="5058763"/>
            <a:ext cx="7525007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② </a:t>
            </a: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팀명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파일명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/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닉네임과 동일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lvl="0">
              <a:defRPr/>
            </a:pPr>
            <a:r>
              <a:rPr lang="en-US" altLang="ko-KR" sz="1600" dirty="0">
                <a:solidFill>
                  <a:prstClr val="black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ex) </a:t>
            </a:r>
            <a:r>
              <a:rPr lang="ko-KR" altLang="en-US" sz="1400" dirty="0">
                <a:solidFill>
                  <a:prstClr val="black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서울</a:t>
            </a:r>
            <a:r>
              <a:rPr lang="en-US" altLang="ko-KR" sz="1400" dirty="0">
                <a:solidFill>
                  <a:prstClr val="black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1</a:t>
            </a:r>
            <a:r>
              <a:rPr lang="ko-KR" altLang="en-US" sz="1400" dirty="0">
                <a:solidFill>
                  <a:prstClr val="black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반</a:t>
            </a:r>
            <a:r>
              <a:rPr lang="en-US" altLang="ko-KR" sz="1400" dirty="0">
                <a:solidFill>
                  <a:prstClr val="black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_</a:t>
            </a:r>
            <a:r>
              <a:rPr lang="ko-KR" altLang="en-US" sz="1400" dirty="0" err="1">
                <a:solidFill>
                  <a:prstClr val="black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이싸피</a:t>
            </a:r>
            <a:r>
              <a:rPr lang="ko-KR" altLang="en-US" sz="1400" dirty="0">
                <a:solidFill>
                  <a:prstClr val="black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→ </a:t>
            </a:r>
            <a:r>
              <a:rPr lang="en-US" altLang="ko-KR" sz="1400" dirty="0">
                <a:solidFill>
                  <a:srgbClr val="7030A0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SEOUL01_LEESSAFY, </a:t>
            </a:r>
            <a:r>
              <a:rPr lang="ko-KR" altLang="en-US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대전</a:t>
            </a:r>
            <a:r>
              <a:rPr lang="en-US" altLang="ko-KR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1</a:t>
            </a:r>
            <a:r>
              <a:rPr lang="ko-KR" altLang="en-US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반</a:t>
            </a:r>
            <a:r>
              <a:rPr lang="en-US" altLang="ko-KR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_</a:t>
            </a:r>
            <a:r>
              <a:rPr lang="ko-KR" altLang="en-US" sz="1400" dirty="0" err="1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이싸피</a:t>
            </a:r>
            <a:r>
              <a:rPr lang="ko-KR" altLang="en-US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→ </a:t>
            </a:r>
            <a:r>
              <a:rPr lang="en-US" altLang="ko-KR" sz="1400" dirty="0">
                <a:solidFill>
                  <a:srgbClr val="7030A0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DAEJEON01_LEESSAFY</a:t>
            </a:r>
          </a:p>
          <a:p>
            <a:pPr lvl="0">
              <a:defRPr/>
            </a:pPr>
            <a:r>
              <a:rPr lang="en-US" altLang="ko-KR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       </a:t>
            </a:r>
            <a:r>
              <a:rPr lang="ko-KR" altLang="en-US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광주</a:t>
            </a:r>
            <a:r>
              <a:rPr lang="en-US" altLang="ko-KR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1</a:t>
            </a:r>
            <a:r>
              <a:rPr lang="ko-KR" altLang="en-US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반</a:t>
            </a:r>
            <a:r>
              <a:rPr lang="en-US" altLang="ko-KR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_</a:t>
            </a:r>
            <a:r>
              <a:rPr lang="ko-KR" altLang="en-US" sz="1400" dirty="0" err="1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이싸피</a:t>
            </a:r>
            <a:r>
              <a:rPr lang="ko-KR" altLang="en-US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→ </a:t>
            </a:r>
            <a:r>
              <a:rPr lang="en-US" altLang="ko-KR" sz="1400" dirty="0">
                <a:solidFill>
                  <a:srgbClr val="7030A0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GWANGJU01_LEESSAFY,</a:t>
            </a:r>
            <a:r>
              <a:rPr lang="en-US" altLang="ko-KR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</a:t>
            </a:r>
            <a:r>
              <a:rPr lang="ko-KR" altLang="en-US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구미</a:t>
            </a:r>
            <a:r>
              <a:rPr lang="en-US" altLang="ko-KR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1</a:t>
            </a:r>
            <a:r>
              <a:rPr lang="ko-KR" altLang="en-US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반</a:t>
            </a:r>
            <a:r>
              <a:rPr lang="en-US" altLang="ko-KR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_</a:t>
            </a:r>
            <a:r>
              <a:rPr lang="ko-KR" altLang="en-US" sz="1400" dirty="0" err="1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이싸피</a:t>
            </a:r>
            <a:r>
              <a:rPr lang="ko-KR" altLang="en-US" sz="14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→ </a:t>
            </a:r>
            <a:r>
              <a:rPr lang="en-US" altLang="ko-KR" sz="1400" dirty="0">
                <a:solidFill>
                  <a:srgbClr val="7030A0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GUMI01_LEESSAFY</a:t>
            </a:r>
            <a:br>
              <a:rPr lang="en-US" altLang="ko-KR" sz="1600" dirty="0"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</a:br>
            <a:r>
              <a:rPr lang="en-US" altLang="ko-KR" sz="100" dirty="0">
                <a:solidFill>
                  <a:srgbClr val="7030A0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824950" y="5858982"/>
            <a:ext cx="3102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③ 소개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: </a:t>
            </a: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팀명과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동일하게 기입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11512" y="6305550"/>
            <a:ext cx="3127037" cy="336079"/>
          </a:xfrm>
          <a:prstGeom prst="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209800" y="6372225"/>
            <a:ext cx="1123950" cy="19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824950" y="6282809"/>
            <a:ext cx="31791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* 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팀원은 추가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X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3242" y="973571"/>
            <a:ext cx="3614985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01. </a:t>
            </a:r>
            <a:r>
              <a:rPr kumimoji="0" lang="en-US" altLang="ko-KR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Play!SSAFY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접속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3333750" y="2990160"/>
            <a:ext cx="1598860" cy="145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삼성긴고딕 Regular" panose="020B0600000101010101" pitchFamily="50" charset="-127"/>
                <a:ea typeface="삼성긴고딕 Regular" panose="020B0600000101010101" pitchFamily="50" charset="-127"/>
              </a:rPr>
              <a:t>2021.03.12~2021.03.12</a:t>
            </a:r>
          </a:p>
        </p:txBody>
      </p:sp>
    </p:spTree>
    <p:extLst>
      <p:ext uri="{BB962C8B-B14F-4D97-AF65-F5344CB8AC3E}">
        <p14:creationId xmlns:p14="http://schemas.microsoft.com/office/powerpoint/2010/main" val="3117691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875" y="67121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설치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지금부터 같이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따라하기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!)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20B343-F531-4FCD-B3E9-5FC50196442D}"/>
              </a:ext>
            </a:extLst>
          </p:cNvPr>
          <p:cNvSpPr txBox="1"/>
          <p:nvPr/>
        </p:nvSpPr>
        <p:spPr>
          <a:xfrm>
            <a:off x="216567" y="1583542"/>
            <a:ext cx="11582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3)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나의 팀 정보 클릭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&gt;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기본정보 內 팀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KEY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확인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003249" y="4985701"/>
            <a:ext cx="6359952" cy="11305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94127" y="2066774"/>
            <a:ext cx="11645315" cy="5019280"/>
            <a:chOff x="161925" y="1951068"/>
            <a:chExt cx="11645315" cy="5019280"/>
          </a:xfrm>
        </p:grpSpPr>
        <p:grpSp>
          <p:nvGrpSpPr>
            <p:cNvPr id="9" name="그룹 8"/>
            <p:cNvGrpSpPr/>
            <p:nvPr/>
          </p:nvGrpSpPr>
          <p:grpSpPr>
            <a:xfrm>
              <a:off x="161925" y="1951068"/>
              <a:ext cx="11645315" cy="5019280"/>
              <a:chOff x="161925" y="1951068"/>
              <a:chExt cx="11645315" cy="5019280"/>
            </a:xfrm>
          </p:grpSpPr>
          <p:grpSp>
            <p:nvGrpSpPr>
              <p:cNvPr id="11" name="그룹 10"/>
              <p:cNvGrpSpPr/>
              <p:nvPr/>
            </p:nvGrpSpPr>
            <p:grpSpPr>
              <a:xfrm>
                <a:off x="161925" y="1951068"/>
                <a:ext cx="11645315" cy="5019280"/>
                <a:chOff x="161925" y="1838720"/>
                <a:chExt cx="11645315" cy="5019280"/>
              </a:xfrm>
            </p:grpSpPr>
            <p:sp>
              <p:nvSpPr>
                <p:cNvPr id="15" name="직사각형 14"/>
                <p:cNvSpPr/>
                <p:nvPr/>
              </p:nvSpPr>
              <p:spPr>
                <a:xfrm>
                  <a:off x="378492" y="1863344"/>
                  <a:ext cx="11428748" cy="49946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pic>
              <p:nvPicPr>
                <p:cNvPr id="16" name="그림 15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61925" y="1838720"/>
                  <a:ext cx="8038970" cy="4988170"/>
                </a:xfrm>
                <a:prstGeom prst="rect">
                  <a:avLst/>
                </a:prstGeom>
              </p:spPr>
            </p:pic>
          </p:grpSp>
          <p:grpSp>
            <p:nvGrpSpPr>
              <p:cNvPr id="12" name="그룹 11"/>
              <p:cNvGrpSpPr/>
              <p:nvPr/>
            </p:nvGrpSpPr>
            <p:grpSpPr>
              <a:xfrm>
                <a:off x="691389" y="5400050"/>
                <a:ext cx="3461511" cy="859298"/>
                <a:chOff x="3790774" y="2180600"/>
                <a:chExt cx="3461511" cy="859298"/>
              </a:xfrm>
            </p:grpSpPr>
            <p:sp>
              <p:nvSpPr>
                <p:cNvPr id="13" name="직사각형 12"/>
                <p:cNvSpPr/>
                <p:nvPr/>
              </p:nvSpPr>
              <p:spPr>
                <a:xfrm>
                  <a:off x="3886199" y="2180600"/>
                  <a:ext cx="3366086" cy="414097"/>
                </a:xfrm>
                <a:prstGeom prst="rect">
                  <a:avLst/>
                </a:prstGeom>
                <a:noFill/>
                <a:ln w="34925"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790774" y="2670566"/>
                  <a:ext cx="346151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③ 기본 정보 內 팀 </a:t>
                  </a:r>
                  <a:r>
                    <a:rPr kumimoji="0" lang="en-US" altLang="ko-KR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KEY </a:t>
                  </a:r>
                  <a:r>
                    <a:rPr kumimoji="0" lang="ko-KR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C0000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클릭 </a:t>
                  </a:r>
                </a:p>
              </p:txBody>
            </p:sp>
          </p:grpSp>
        </p:grpSp>
        <p:sp>
          <p:nvSpPr>
            <p:cNvPr id="10" name="모서리가 둥근 직사각형 9"/>
            <p:cNvSpPr/>
            <p:nvPr/>
          </p:nvSpPr>
          <p:spPr>
            <a:xfrm>
              <a:off x="1943100" y="3978043"/>
              <a:ext cx="2880150" cy="8248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102" y="2337048"/>
            <a:ext cx="2327248" cy="691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7" name="그룹 16"/>
          <p:cNvGrpSpPr/>
          <p:nvPr/>
        </p:nvGrpSpPr>
        <p:grpSpPr>
          <a:xfrm>
            <a:off x="3237830" y="3731835"/>
            <a:ext cx="6764459" cy="2232326"/>
            <a:chOff x="3197226" y="3598773"/>
            <a:chExt cx="6764459" cy="2232326"/>
          </a:xfrm>
        </p:grpSpPr>
        <p:sp>
          <p:nvSpPr>
            <p:cNvPr id="18" name="타원 17"/>
            <p:cNvSpPr/>
            <p:nvPr/>
          </p:nvSpPr>
          <p:spPr>
            <a:xfrm>
              <a:off x="3197226" y="5253203"/>
              <a:ext cx="660398" cy="577896"/>
            </a:xfrm>
            <a:prstGeom prst="ellipse">
              <a:avLst/>
            </a:prstGeom>
            <a:noFill/>
            <a:ln w="349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51460" y="3598773"/>
              <a:ext cx="5610225" cy="1609725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283242" y="973571"/>
            <a:ext cx="3614985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01. </a:t>
            </a:r>
            <a:r>
              <a:rPr kumimoji="0" lang="en-US" altLang="ko-KR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Play!SSAFY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접속</a:t>
            </a:r>
          </a:p>
        </p:txBody>
      </p:sp>
    </p:spTree>
    <p:extLst>
      <p:ext uri="{BB962C8B-B14F-4D97-AF65-F5344CB8AC3E}">
        <p14:creationId xmlns:p14="http://schemas.microsoft.com/office/powerpoint/2010/main" val="41833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875" y="67121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설치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지금부터 같이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따라하기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!)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20B343-F531-4FCD-B3E9-5FC50196442D}"/>
              </a:ext>
            </a:extLst>
          </p:cNvPr>
          <p:cNvSpPr txBox="1"/>
          <p:nvPr/>
        </p:nvSpPr>
        <p:spPr>
          <a:xfrm>
            <a:off x="283243" y="1844071"/>
            <a:ext cx="752976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안내 받은 경로에서 압축파일을 풀어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Hit1Get4.exe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를 실행합니다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프로그램 유효성을 검사하면 시작 창이 나타납니다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  <a:b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*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Mode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가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개로 분리되어 있으며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오늘은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Stage Mode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內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Test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만 접속 가능</a:t>
            </a:r>
            <a:b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개인별 팀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ID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와 인증 키를 입력하고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해상도를 선택합니다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  <a:b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* Project.ssafy.com/</a:t>
            </a:r>
            <a:r>
              <a:rPr lang="en-US" altLang="ko-KR" dirty="0">
                <a:solidFill>
                  <a:prstClr val="black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play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&gt; PLAY! SSAFY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에서 확인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[Enter]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버튼을 클릭하면 서버와 통신하여 인증을 진행합니다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  <a:b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인증이 완료되면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메인 화면이 나타납니다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5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  *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인터넷 연결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X, ID/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인증 키 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미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기입시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다음으로 진행되지 않습니다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  <a:b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endParaRPr kumimoji="0" lang="en-US" altLang="ko-KR" sz="3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  * Return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을 누르면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Mode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선택 화면으로 이동합니다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7560547" y="1273033"/>
            <a:ext cx="4469528" cy="1337394"/>
            <a:chOff x="7036672" y="1280671"/>
            <a:chExt cx="5012452" cy="1515202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36672" y="1280671"/>
              <a:ext cx="5012452" cy="1515202"/>
            </a:xfrm>
            <a:prstGeom prst="rect">
              <a:avLst/>
            </a:prstGeom>
          </p:spPr>
        </p:pic>
        <p:sp>
          <p:nvSpPr>
            <p:cNvPr id="9" name="직사각형 8"/>
            <p:cNvSpPr/>
            <p:nvPr/>
          </p:nvSpPr>
          <p:spPr>
            <a:xfrm>
              <a:off x="7036672" y="1857375"/>
              <a:ext cx="5012452" cy="233907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9707" y="2746236"/>
            <a:ext cx="3391207" cy="217119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9706" y="4587324"/>
            <a:ext cx="3391207" cy="209744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83243" y="973571"/>
            <a:ext cx="1945948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02.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실행</a:t>
            </a:r>
          </a:p>
        </p:txBody>
      </p:sp>
    </p:spTree>
    <p:extLst>
      <p:ext uri="{BB962C8B-B14F-4D97-AF65-F5344CB8AC3E}">
        <p14:creationId xmlns:p14="http://schemas.microsoft.com/office/powerpoint/2010/main" val="191200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2875" y="67121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설치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지금부터 같이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따라하기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!)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20B343-F531-4FCD-B3E9-5FC50196442D}"/>
              </a:ext>
            </a:extLst>
          </p:cNvPr>
          <p:cNvSpPr txBox="1"/>
          <p:nvPr/>
        </p:nvSpPr>
        <p:spPr>
          <a:xfrm>
            <a:off x="261454" y="1488879"/>
            <a:ext cx="11930546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1) Stage Mode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클릭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&gt;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팀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ID,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인증키 입력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&gt; Test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클릭합니다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ea"/>
              <a:buAutoNum type="circleNumDbPlain"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endParaRPr kumimoji="0" lang="en-US" altLang="ko-KR" sz="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2)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프로그램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실행시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Windows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보안 경고 창이 나타납니다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 </a:t>
            </a:r>
            <a:b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프로그램과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SSAFY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인의 실행 소스코드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통신을 위한 것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이니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반드시 모두 체크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엑세스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허용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클릭해주세요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3C20790-A677-40D3-B1DA-EFDCF928E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274" y="4713131"/>
            <a:ext cx="3479913" cy="1954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97" y="1892430"/>
            <a:ext cx="3084617" cy="1974907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4257" y="1892430"/>
            <a:ext cx="3151368" cy="199608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0825" y="886072"/>
            <a:ext cx="4276075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3. Stage Mode - Tutorial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568" y="1939754"/>
            <a:ext cx="3460487" cy="19510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EE8A54A-3DFA-4F28-BEA9-90D524852365}"/>
              </a:ext>
            </a:extLst>
          </p:cNvPr>
          <p:cNvSpPr/>
          <p:nvPr/>
        </p:nvSpPr>
        <p:spPr>
          <a:xfrm>
            <a:off x="7439604" y="2671057"/>
            <a:ext cx="559638" cy="34203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7909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875" y="67121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설치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지금부터 같이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따라하기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!)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6E57E2-A351-4F8F-B058-752E6B7D5CCE}"/>
              </a:ext>
            </a:extLst>
          </p:cNvPr>
          <p:cNvSpPr txBox="1"/>
          <p:nvPr/>
        </p:nvSpPr>
        <p:spPr>
          <a:xfrm>
            <a:off x="261454" y="1658954"/>
            <a:ext cx="121019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3)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일타싸피의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Sample Code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폴더에서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Python, Java, C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로 작성된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개의 샘플 코드를 확인할 수 있습니다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4)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원하는 언어로 작성된 코드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이하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싸피봇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를 열어서 실행하면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메인 프로그램과 통신을 시작합니다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490752" y="2963485"/>
            <a:ext cx="4160129" cy="2699347"/>
            <a:chOff x="2488321" y="3452746"/>
            <a:chExt cx="3368351" cy="238796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E1BA889-25FB-4059-8400-A2BBF2E19CEA}"/>
                </a:ext>
              </a:extLst>
            </p:cNvPr>
            <p:cNvSpPr/>
            <p:nvPr/>
          </p:nvSpPr>
          <p:spPr>
            <a:xfrm>
              <a:off x="2488321" y="3536764"/>
              <a:ext cx="3368351" cy="230394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035E691-950B-444C-8DC7-F110399A806E}"/>
                </a:ext>
              </a:extLst>
            </p:cNvPr>
            <p:cNvSpPr/>
            <p:nvPr/>
          </p:nvSpPr>
          <p:spPr>
            <a:xfrm>
              <a:off x="3464124" y="3452746"/>
              <a:ext cx="1298645" cy="345255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대기 상태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01A8C4C-F53C-42AE-955D-DEABDB5E1ED6}"/>
                </a:ext>
              </a:extLst>
            </p:cNvPr>
            <p:cNvSpPr txBox="1"/>
            <p:nvPr/>
          </p:nvSpPr>
          <p:spPr>
            <a:xfrm>
              <a:off x="5101337" y="5594488"/>
              <a:ext cx="7553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실행</a:t>
              </a: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(</a:t>
              </a: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연결</a:t>
              </a: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6498024" y="2940017"/>
            <a:ext cx="4160129" cy="2722815"/>
            <a:chOff x="6501302" y="3452746"/>
            <a:chExt cx="3368351" cy="2954032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050DFAE-5282-4C1D-9E24-D569B2086DE3}"/>
                </a:ext>
              </a:extLst>
            </p:cNvPr>
            <p:cNvSpPr/>
            <p:nvPr/>
          </p:nvSpPr>
          <p:spPr>
            <a:xfrm>
              <a:off x="6501302" y="3536763"/>
              <a:ext cx="3368351" cy="287001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06CEAA8-F21C-462C-B21D-48FF82C768D8}"/>
                </a:ext>
              </a:extLst>
            </p:cNvPr>
            <p:cNvSpPr/>
            <p:nvPr/>
          </p:nvSpPr>
          <p:spPr>
            <a:xfrm>
              <a:off x="7477105" y="3452746"/>
              <a:ext cx="1298645" cy="44887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진행 완료</a:t>
              </a:r>
            </a:p>
          </p:txBody>
        </p:sp>
      </p:grp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25DEBA4A-8326-4A0F-8839-39157A0ED22B}"/>
              </a:ext>
            </a:extLst>
          </p:cNvPr>
          <p:cNvSpPr/>
          <p:nvPr/>
        </p:nvSpPr>
        <p:spPr>
          <a:xfrm>
            <a:off x="5930538" y="4129851"/>
            <a:ext cx="419878" cy="42843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190427" y="6164270"/>
            <a:ext cx="102440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※ Test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는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일타싸피와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클라이언트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소스코드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가 서로 정상적으로 연결이 되는지 확인하기 위함입니다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 ※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1A8C4C-F53C-42AE-955D-DEABDB5E1ED6}"/>
              </a:ext>
            </a:extLst>
          </p:cNvPr>
          <p:cNvSpPr txBox="1"/>
          <p:nvPr/>
        </p:nvSpPr>
        <p:spPr>
          <a:xfrm>
            <a:off x="9361952" y="5379429"/>
            <a:ext cx="1188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테스트 정상시 팝업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659" y="3393172"/>
            <a:ext cx="3732273" cy="19491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30825" y="886072"/>
            <a:ext cx="4276075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3. Stage Mode - Tutorial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588" y="3393172"/>
            <a:ext cx="3604999" cy="194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84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사다리꼴 15"/>
          <p:cNvSpPr/>
          <p:nvPr/>
        </p:nvSpPr>
        <p:spPr>
          <a:xfrm rot="16200000">
            <a:off x="2166220" y="3386772"/>
            <a:ext cx="4160617" cy="1711258"/>
          </a:xfrm>
          <a:prstGeom prst="trapezoid">
            <a:avLst>
              <a:gd name="adj" fmla="val 6703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26000">
                <a:srgbClr val="FDF8FF"/>
              </a:gs>
              <a:gs pos="62000">
                <a:srgbClr val="F5DAFF"/>
              </a:gs>
              <a:gs pos="100000">
                <a:srgbClr val="C39BE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4746170" y="2162629"/>
            <a:ext cx="6763659" cy="4194628"/>
          </a:xfrm>
          <a:prstGeom prst="roundRect">
            <a:avLst>
              <a:gd name="adj" fmla="val 9401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4C0F6A1-1AA1-4144-8CC2-4AB7E0D7C1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04" y="1058133"/>
            <a:ext cx="3352072" cy="7987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057650" y="1307621"/>
            <a:ext cx="8096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게임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으로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알고리즘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을 평가하는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SSAFY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만의 신개념 평가시스템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77625" y="2280327"/>
            <a:ext cx="8096250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lang="ko-KR" altLang="en-US" sz="24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일타싸피란</a:t>
            </a:r>
            <a:r>
              <a:rPr lang="en-US" altLang="ko-KR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? </a:t>
            </a: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당구에서 착안한 알고리즘 게임입니다</a:t>
            </a:r>
            <a:r>
              <a:rPr lang="en-US" altLang="ko-KR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.</a:t>
            </a:r>
          </a:p>
          <a:p>
            <a:pPr lvl="0">
              <a:lnSpc>
                <a:spcPct val="120000"/>
              </a:lnSpc>
              <a:defRPr/>
            </a:pPr>
            <a:endParaRPr lang="en-US" altLang="ko-KR" sz="105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  <a:p>
            <a:pPr lvl="0">
              <a:lnSpc>
                <a:spcPct val="120000"/>
              </a:lnSpc>
              <a:defRPr/>
            </a:pP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포켓볼과 규칙은 비슷하지만</a:t>
            </a:r>
            <a:r>
              <a:rPr lang="en-US" altLang="ko-KR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, </a:t>
            </a: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다른 점은 공이 </a:t>
            </a:r>
            <a:r>
              <a:rPr lang="en-US" altLang="ko-KR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6</a:t>
            </a:r>
            <a:r>
              <a:rPr lang="ko-KR" alt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개</a:t>
            </a: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라는 것</a:t>
            </a:r>
            <a:r>
              <a:rPr lang="en-US" altLang="ko-KR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!!</a:t>
            </a:r>
            <a:endParaRPr lang="en-US" altLang="ko-KR" sz="105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  <a:p>
            <a:pPr lvl="0">
              <a:lnSpc>
                <a:spcPct val="120000"/>
              </a:lnSpc>
              <a:defRPr/>
            </a:pP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최소한의 샷으로 </a:t>
            </a:r>
            <a:r>
              <a:rPr lang="ko-KR" altLang="en-US" sz="2000" dirty="0" err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목적구를</a:t>
            </a: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포켓에 넣어 고득점을 획득하세요</a:t>
            </a:r>
            <a:r>
              <a:rPr lang="en-US" altLang="ko-KR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.</a:t>
            </a:r>
          </a:p>
          <a:p>
            <a:pPr lvl="0">
              <a:lnSpc>
                <a:spcPct val="120000"/>
              </a:lnSpc>
              <a:defRPr/>
            </a:pPr>
            <a:endParaRPr lang="en-US" altLang="ko-KR" sz="105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  <a:p>
            <a:pPr lvl="0">
              <a:lnSpc>
                <a:spcPct val="120000"/>
              </a:lnSpc>
              <a:defRPr/>
            </a:pP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여러분들이 희망하는 </a:t>
            </a:r>
            <a:r>
              <a:rPr lang="ko-KR" altLang="en-US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언어의 코드</a:t>
            </a:r>
            <a:r>
              <a:rPr lang="en-US" altLang="ko-KR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(Python, Java, C)</a:t>
            </a: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로 </a:t>
            </a:r>
            <a:endParaRPr lang="en-US" altLang="ko-KR" sz="200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  <a:p>
            <a:pPr lvl="0">
              <a:lnSpc>
                <a:spcPct val="120000"/>
              </a:lnSpc>
              <a:defRPr/>
            </a:pP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공의 위치와 세기를 계산하고 </a:t>
            </a:r>
            <a:r>
              <a:rPr lang="ko-KR" altLang="en-US" sz="2000" dirty="0" err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로직을</a:t>
            </a: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구현할 수 있습니다</a:t>
            </a:r>
            <a:r>
              <a:rPr lang="en-US" altLang="ko-KR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.</a:t>
            </a:r>
          </a:p>
          <a:p>
            <a:pPr lvl="0">
              <a:lnSpc>
                <a:spcPct val="120000"/>
              </a:lnSpc>
              <a:defRPr/>
            </a:pPr>
            <a:endParaRPr lang="en-US" altLang="ko-KR" sz="105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삼성긴고딕OTF Medium" panose="020B0600000101010101" pitchFamily="34" charset="-127"/>
              <a:ea typeface="삼성긴고딕OTF Medium" panose="020B0600000101010101" pitchFamily="34" charset="-127"/>
            </a:endParaRPr>
          </a:p>
          <a:p>
            <a:pPr lvl="0">
              <a:lnSpc>
                <a:spcPct val="120000"/>
              </a:lnSpc>
              <a:defRPr/>
            </a:pPr>
            <a:r>
              <a:rPr lang="ko-KR" altLang="en-US" sz="2000" dirty="0" err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걱정마세요</a:t>
            </a:r>
            <a:r>
              <a:rPr lang="en-US" altLang="ko-KR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!</a:t>
            </a:r>
          </a:p>
          <a:p>
            <a:pPr lvl="0">
              <a:lnSpc>
                <a:spcPct val="120000"/>
              </a:lnSpc>
              <a:defRPr/>
            </a:pP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여러분들이 알고리즘을 잘 구현할 수  있도록 </a:t>
            </a:r>
          </a:p>
          <a:p>
            <a:pPr lvl="0">
              <a:lnSpc>
                <a:spcPct val="120000"/>
              </a:lnSpc>
              <a:defRPr/>
            </a:pP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지금부터</a:t>
            </a:r>
            <a:r>
              <a:rPr lang="en-US" altLang="ko-KR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! </a:t>
            </a:r>
            <a:r>
              <a:rPr lang="ko-KR" altLang="en-US" sz="2000" dirty="0" err="1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일타싸피에</a:t>
            </a:r>
            <a:r>
              <a:rPr lang="ko-KR" altLang="en-US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 대해 자세히 알려드리겠습니다</a:t>
            </a:r>
            <a:r>
              <a:rPr lang="en-US" altLang="ko-KR" sz="2000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2875" y="67121"/>
            <a:ext cx="5629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일타싸피란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?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04" y="3064213"/>
            <a:ext cx="3424839" cy="23914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39913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875" y="67121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설치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지금부터 같이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따라하기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!)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6E57E2-A351-4F8F-B058-752E6B7D5CCE}"/>
              </a:ext>
            </a:extLst>
          </p:cNvPr>
          <p:cNvSpPr txBox="1"/>
          <p:nvPr/>
        </p:nvSpPr>
        <p:spPr>
          <a:xfrm>
            <a:off x="852235" y="1568168"/>
            <a:ext cx="10892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5)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샘플 코드에서 확인해야 할 부분은 아래와 같습니다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예시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: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파이썬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기준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다른 언어도 동일 구조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94"/>
          <a:stretch/>
        </p:blipFill>
        <p:spPr>
          <a:xfrm>
            <a:off x="649996" y="2001813"/>
            <a:ext cx="5367821" cy="2012036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258059" y="2085282"/>
            <a:ext cx="12162542" cy="1677382"/>
            <a:chOff x="258059" y="2085282"/>
            <a:chExt cx="12162542" cy="167738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A41EA2-99B3-4054-A1AE-B1F621BBCEA3}"/>
                </a:ext>
              </a:extLst>
            </p:cNvPr>
            <p:cNvSpPr txBox="1"/>
            <p:nvPr/>
          </p:nvSpPr>
          <p:spPr>
            <a:xfrm>
              <a:off x="5934076" y="2085282"/>
              <a:ext cx="6486525" cy="1677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①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닉네임 설정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: </a:t>
              </a:r>
              <a:r>
                <a:rPr kumimoji="0" lang="ko-KR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지역반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_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이름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을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영어 대문자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로 기입합니다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                   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* 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반 </a:t>
              </a:r>
              <a:r>
                <a:rPr kumimoji="0" lang="ko-KR" alt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기입시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01~10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으로 표기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 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띄어쓰기 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X</a:t>
              </a: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                    ex) 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서울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반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_</a:t>
              </a:r>
              <a:r>
                <a:rPr kumimoji="0" lang="ko-KR" alt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이싸피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→ 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SEOUL01_LEESSAFY</a:t>
              </a:r>
            </a:p>
            <a:p>
              <a:pPr lvl="0">
                <a:defRPr/>
              </a:pPr>
              <a:r>
                <a:rPr lang="en-US" altLang="ko-KR" sz="1600" dirty="0">
                  <a:solidFill>
                    <a:srgbClr val="7030A0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                                 </a:t>
              </a:r>
              <a:r>
                <a:rPr lang="ko-KR" altLang="en-US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대전</a:t>
              </a:r>
              <a:r>
                <a:rPr lang="en-US" altLang="ko-KR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1</a:t>
              </a:r>
              <a:r>
                <a:rPr lang="ko-KR" altLang="en-US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반</a:t>
              </a:r>
              <a:r>
                <a:rPr lang="en-US" altLang="ko-KR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_</a:t>
              </a:r>
              <a:r>
                <a:rPr lang="ko-KR" altLang="en-US" sz="1600" dirty="0" err="1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이싸피</a:t>
              </a:r>
              <a:r>
                <a:rPr lang="ko-KR" altLang="en-US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→ </a:t>
              </a:r>
              <a:r>
                <a:rPr lang="en-US" altLang="ko-KR" sz="1600" dirty="0">
                  <a:solidFill>
                    <a:srgbClr val="7030A0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DAEJEON01_LEESSAFY</a:t>
              </a:r>
            </a:p>
            <a:p>
              <a:pPr lvl="0">
                <a:defRPr/>
              </a:pPr>
              <a:r>
                <a:rPr lang="en-US" altLang="ko-KR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                                 </a:t>
              </a:r>
              <a:r>
                <a:rPr lang="ko-KR" altLang="en-US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광주</a:t>
              </a:r>
              <a:r>
                <a:rPr lang="en-US" altLang="ko-KR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1</a:t>
              </a:r>
              <a:r>
                <a:rPr lang="ko-KR" altLang="en-US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반</a:t>
              </a:r>
              <a:r>
                <a:rPr lang="en-US" altLang="ko-KR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_</a:t>
              </a:r>
              <a:r>
                <a:rPr lang="ko-KR" altLang="en-US" sz="1600" dirty="0" err="1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이싸피</a:t>
              </a:r>
              <a:r>
                <a:rPr lang="ko-KR" altLang="en-US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→ </a:t>
              </a:r>
              <a:r>
                <a:rPr lang="en-US" altLang="ko-KR" sz="1600" dirty="0">
                  <a:solidFill>
                    <a:srgbClr val="7030A0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GWANGJU01_LEESSAFY</a:t>
              </a:r>
            </a:p>
            <a:p>
              <a:pPr lvl="0">
                <a:defRPr/>
              </a:pPr>
              <a:r>
                <a:rPr lang="en-US" altLang="ko-KR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                                 </a:t>
              </a:r>
              <a:r>
                <a:rPr lang="ko-KR" altLang="en-US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구미</a:t>
              </a:r>
              <a:r>
                <a:rPr lang="en-US" altLang="ko-KR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1</a:t>
              </a:r>
              <a:r>
                <a:rPr lang="ko-KR" altLang="en-US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반</a:t>
              </a:r>
              <a:r>
                <a:rPr lang="en-US" altLang="ko-KR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_</a:t>
              </a:r>
              <a:r>
                <a:rPr lang="ko-KR" altLang="en-US" sz="1600" dirty="0" err="1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이싸피</a:t>
              </a:r>
              <a:r>
                <a:rPr lang="ko-KR" altLang="en-US" sz="1600" dirty="0"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→ </a:t>
              </a:r>
              <a:r>
                <a:rPr lang="en-US" altLang="ko-KR" sz="1600" dirty="0">
                  <a:solidFill>
                    <a:srgbClr val="7030A0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GUMI01_LEESSAFY</a:t>
              </a:r>
              <a:b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</a:br>
              <a:r>
                <a:rPr kumimoji="0" lang="en-US" altLang="ko-KR" sz="1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endParaRPr kumimoji="0" lang="en-US" altLang="ko-KR" sz="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258059" y="2184048"/>
              <a:ext cx="2904241" cy="369332"/>
              <a:chOff x="258059" y="2184048"/>
              <a:chExt cx="2904241" cy="369332"/>
            </a:xfrm>
          </p:grpSpPr>
          <p:sp>
            <p:nvSpPr>
              <p:cNvPr id="11" name="직사각형 10"/>
              <p:cNvSpPr/>
              <p:nvPr/>
            </p:nvSpPr>
            <p:spPr>
              <a:xfrm>
                <a:off x="649996" y="2237935"/>
                <a:ext cx="2512304" cy="221779"/>
              </a:xfrm>
              <a:prstGeom prst="rect">
                <a:avLst/>
              </a:prstGeom>
              <a:noFill/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258059" y="2184048"/>
                <a:ext cx="2909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①</a:t>
                </a:r>
              </a:p>
            </p:txBody>
          </p:sp>
        </p:grpSp>
      </p:grpSp>
      <p:grpSp>
        <p:nvGrpSpPr>
          <p:cNvPr id="13" name="그룹 12"/>
          <p:cNvGrpSpPr/>
          <p:nvPr/>
        </p:nvGrpSpPr>
        <p:grpSpPr>
          <a:xfrm>
            <a:off x="258059" y="3118569"/>
            <a:ext cx="12262618" cy="3587753"/>
            <a:chOff x="258059" y="3118569"/>
            <a:chExt cx="12262618" cy="3587753"/>
          </a:xfrm>
        </p:grpSpPr>
        <p:grpSp>
          <p:nvGrpSpPr>
            <p:cNvPr id="14" name="그룹 13"/>
            <p:cNvGrpSpPr/>
            <p:nvPr/>
          </p:nvGrpSpPr>
          <p:grpSpPr>
            <a:xfrm>
              <a:off x="955137" y="4154326"/>
              <a:ext cx="11565540" cy="2551996"/>
              <a:chOff x="926562" y="4182901"/>
              <a:chExt cx="11565540" cy="2551996"/>
            </a:xfrm>
          </p:grpSpPr>
          <p:grpSp>
            <p:nvGrpSpPr>
              <p:cNvPr id="18" name="그룹 17"/>
              <p:cNvGrpSpPr/>
              <p:nvPr/>
            </p:nvGrpSpPr>
            <p:grpSpPr>
              <a:xfrm>
                <a:off x="926562" y="4182901"/>
                <a:ext cx="3750213" cy="2551996"/>
                <a:chOff x="946111" y="3893152"/>
                <a:chExt cx="4591768" cy="2888855"/>
              </a:xfrm>
            </p:grpSpPr>
            <p:pic>
              <p:nvPicPr>
                <p:cNvPr id="20" name="그림 19" descr="장비, 녹색, 방, 공이(가) 표시된 사진&#10;&#10;자동 생성된 설명">
                  <a:extLst>
                    <a:ext uri="{FF2B5EF4-FFF2-40B4-BE49-F238E27FC236}">
                      <a16:creationId xmlns:a16="http://schemas.microsoft.com/office/drawing/2014/main" id="{3A915373-14E7-4184-BE88-CA0BA70E813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54869" y="4224787"/>
                  <a:ext cx="3877949" cy="2196359"/>
                </a:xfrm>
                <a:prstGeom prst="rect">
                  <a:avLst/>
                </a:prstGeom>
              </p:spPr>
            </p:pic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4E6EB15C-7913-4EE8-A042-BC4F6B002069}"/>
                    </a:ext>
                  </a:extLst>
                </p:cNvPr>
                <p:cNvSpPr/>
                <p:nvPr/>
              </p:nvSpPr>
              <p:spPr>
                <a:xfrm>
                  <a:off x="946111" y="3910310"/>
                  <a:ext cx="636178" cy="192781"/>
                </a:xfrm>
                <a:prstGeom prst="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HOLES[3]</a:t>
                  </a:r>
                  <a:endParaRPr kumimoji="0" lang="ko-KR" altLang="en-US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endParaRPr>
                </a:p>
              </p:txBody>
            </p:sp>
            <p:cxnSp>
              <p:nvCxnSpPr>
                <p:cNvPr id="22" name="직선 화살표 연결선 21">
                  <a:extLst>
                    <a:ext uri="{FF2B5EF4-FFF2-40B4-BE49-F238E27FC236}">
                      <a16:creationId xmlns:a16="http://schemas.microsoft.com/office/drawing/2014/main" id="{D51640EC-98C7-422D-B231-4508E0BCC3B7}"/>
                    </a:ext>
                  </a:extLst>
                </p:cNvPr>
                <p:cNvCxnSpPr>
                  <a:stCxn id="21" idx="2"/>
                </p:cNvCxnSpPr>
                <p:nvPr/>
              </p:nvCxnSpPr>
              <p:spPr>
                <a:xfrm>
                  <a:off x="1264200" y="4103091"/>
                  <a:ext cx="171548" cy="27999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AE19C5BD-5468-40C7-97BE-9B9FC79B9F6C}"/>
                    </a:ext>
                  </a:extLst>
                </p:cNvPr>
                <p:cNvSpPr/>
                <p:nvPr/>
              </p:nvSpPr>
              <p:spPr>
                <a:xfrm>
                  <a:off x="4653961" y="3895000"/>
                  <a:ext cx="636178" cy="192781"/>
                </a:xfrm>
                <a:prstGeom prst="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HOLES[5]</a:t>
                  </a:r>
                  <a:endParaRPr kumimoji="0" lang="ko-KR" altLang="en-US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endParaRPr>
                </a:p>
              </p:txBody>
            </p:sp>
            <p:cxnSp>
              <p:nvCxnSpPr>
                <p:cNvPr id="24" name="직선 화살표 연결선 23">
                  <a:extLst>
                    <a:ext uri="{FF2B5EF4-FFF2-40B4-BE49-F238E27FC236}">
                      <a16:creationId xmlns:a16="http://schemas.microsoft.com/office/drawing/2014/main" id="{1113D4E0-EFBA-4232-BAE1-77CDCF65BA57}"/>
                    </a:ext>
                  </a:extLst>
                </p:cNvPr>
                <p:cNvCxnSpPr>
                  <a:cxnSpLocks/>
                  <a:stCxn id="23" idx="2"/>
                </p:cNvCxnSpPr>
                <p:nvPr/>
              </p:nvCxnSpPr>
              <p:spPr>
                <a:xfrm flipH="1">
                  <a:off x="4888074" y="4087781"/>
                  <a:ext cx="83976" cy="32399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999ABB5D-2090-4458-8DAD-B11B7D01A4FC}"/>
                    </a:ext>
                  </a:extLst>
                </p:cNvPr>
                <p:cNvSpPr/>
                <p:nvPr/>
              </p:nvSpPr>
              <p:spPr>
                <a:xfrm>
                  <a:off x="2727186" y="3893152"/>
                  <a:ext cx="636178" cy="192781"/>
                </a:xfrm>
                <a:prstGeom prst="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HOLES[4]</a:t>
                  </a:r>
                  <a:endParaRPr kumimoji="0" lang="ko-KR" altLang="en-US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endParaRPr>
                </a:p>
              </p:txBody>
            </p:sp>
            <p:cxnSp>
              <p:nvCxnSpPr>
                <p:cNvPr id="26" name="직선 화살표 연결선 25">
                  <a:extLst>
                    <a:ext uri="{FF2B5EF4-FFF2-40B4-BE49-F238E27FC236}">
                      <a16:creationId xmlns:a16="http://schemas.microsoft.com/office/drawing/2014/main" id="{38DD455F-C1F0-43FA-96F8-5F6DE8244522}"/>
                    </a:ext>
                  </a:extLst>
                </p:cNvPr>
                <p:cNvCxnSpPr>
                  <a:cxnSpLocks/>
                  <a:stCxn id="25" idx="2"/>
                </p:cNvCxnSpPr>
                <p:nvPr/>
              </p:nvCxnSpPr>
              <p:spPr>
                <a:xfrm>
                  <a:off x="3045275" y="4085933"/>
                  <a:ext cx="125964" cy="269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D5A31EC8-F10A-4E2E-9F75-A7BE6C748271}"/>
                    </a:ext>
                  </a:extLst>
                </p:cNvPr>
                <p:cNvSpPr/>
                <p:nvPr/>
              </p:nvSpPr>
              <p:spPr>
                <a:xfrm>
                  <a:off x="1080335" y="6580165"/>
                  <a:ext cx="636178" cy="192781"/>
                </a:xfrm>
                <a:prstGeom prst="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050" b="1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HOLES[0]</a:t>
                  </a:r>
                  <a:endParaRPr kumimoji="0" lang="ko-KR" altLang="en-US" sz="1050" b="1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endParaRPr>
                </a:p>
              </p:txBody>
            </p:sp>
            <p:cxnSp>
              <p:nvCxnSpPr>
                <p:cNvPr id="28" name="직선 화살표 연결선 27">
                  <a:extLst>
                    <a:ext uri="{FF2B5EF4-FFF2-40B4-BE49-F238E27FC236}">
                      <a16:creationId xmlns:a16="http://schemas.microsoft.com/office/drawing/2014/main" id="{AE1C2A3D-4EB0-4DF1-ACF4-0B6206192016}"/>
                    </a:ext>
                  </a:extLst>
                </p:cNvPr>
                <p:cNvCxnSpPr>
                  <a:cxnSpLocks/>
                  <a:stCxn id="27" idx="0"/>
                </p:cNvCxnSpPr>
                <p:nvPr/>
              </p:nvCxnSpPr>
              <p:spPr>
                <a:xfrm flipV="1">
                  <a:off x="1398424" y="6249211"/>
                  <a:ext cx="74645" cy="330954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직사각형 28">
                  <a:extLst>
                    <a:ext uri="{FF2B5EF4-FFF2-40B4-BE49-F238E27FC236}">
                      <a16:creationId xmlns:a16="http://schemas.microsoft.com/office/drawing/2014/main" id="{1478526F-0327-4364-9CEE-9AC78295F15D}"/>
                    </a:ext>
                  </a:extLst>
                </p:cNvPr>
                <p:cNvSpPr/>
                <p:nvPr/>
              </p:nvSpPr>
              <p:spPr>
                <a:xfrm>
                  <a:off x="4901701" y="6492836"/>
                  <a:ext cx="636178" cy="192781"/>
                </a:xfrm>
                <a:prstGeom prst="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050" b="1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HOLES[2]</a:t>
                  </a:r>
                  <a:endParaRPr kumimoji="0" lang="ko-KR" altLang="en-US" sz="1050" b="1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endParaRPr>
                </a:p>
              </p:txBody>
            </p:sp>
            <p:cxnSp>
              <p:nvCxnSpPr>
                <p:cNvPr id="30" name="직선 화살표 연결선 29">
                  <a:extLst>
                    <a:ext uri="{FF2B5EF4-FFF2-40B4-BE49-F238E27FC236}">
                      <a16:creationId xmlns:a16="http://schemas.microsoft.com/office/drawing/2014/main" id="{DBD300B3-D5EE-4889-9B7C-E9F61D4A9076}"/>
                    </a:ext>
                  </a:extLst>
                </p:cNvPr>
                <p:cNvCxnSpPr>
                  <a:cxnSpLocks/>
                  <a:stCxn id="29" idx="0"/>
                </p:cNvCxnSpPr>
                <p:nvPr/>
              </p:nvCxnSpPr>
              <p:spPr>
                <a:xfrm flipH="1" flipV="1">
                  <a:off x="4962720" y="6202557"/>
                  <a:ext cx="257070" cy="29027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8D9B8F6A-2CE1-4BA4-A415-0E4CE0E91583}"/>
                    </a:ext>
                  </a:extLst>
                </p:cNvPr>
                <p:cNvSpPr/>
                <p:nvPr/>
              </p:nvSpPr>
              <p:spPr>
                <a:xfrm>
                  <a:off x="3126736" y="6589226"/>
                  <a:ext cx="636178" cy="192781"/>
                </a:xfrm>
                <a:prstGeom prst="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050" b="1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HOLES[1]</a:t>
                  </a:r>
                  <a:endParaRPr kumimoji="0" lang="ko-KR" altLang="en-US" sz="1050" b="1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endParaRPr>
                </a:p>
              </p:txBody>
            </p:sp>
            <p:cxnSp>
              <p:nvCxnSpPr>
                <p:cNvPr id="32" name="직선 화살표 연결선 31">
                  <a:extLst>
                    <a:ext uri="{FF2B5EF4-FFF2-40B4-BE49-F238E27FC236}">
                      <a16:creationId xmlns:a16="http://schemas.microsoft.com/office/drawing/2014/main" id="{C4C9BD43-46C0-46A5-B226-7B793D711066}"/>
                    </a:ext>
                  </a:extLst>
                </p:cNvPr>
                <p:cNvCxnSpPr>
                  <a:cxnSpLocks/>
                  <a:stCxn id="31" idx="0"/>
                </p:cNvCxnSpPr>
                <p:nvPr/>
              </p:nvCxnSpPr>
              <p:spPr>
                <a:xfrm flipH="1" flipV="1">
                  <a:off x="3187755" y="6298947"/>
                  <a:ext cx="257070" cy="29027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57C78E0-FAB9-4412-8955-D05A65211D0A}"/>
                  </a:ext>
                </a:extLst>
              </p:cNvPr>
              <p:cNvSpPr txBox="1"/>
              <p:nvPr/>
            </p:nvSpPr>
            <p:spPr>
              <a:xfrm>
                <a:off x="5905501" y="4397715"/>
                <a:ext cx="6586601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③ 사전에 정의된 값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   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가로의 길이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254,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세로의 길이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127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입니다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    즉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,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당구대 안에서 공이 움직일 수 있는 범위는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    가로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0~254,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세로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0~127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을 의미합니다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    공의 개수는 흰 공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개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, </a:t>
                </a:r>
                <a:r>
                  <a:rPr kumimoji="0" lang="ko-KR" alt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목적구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4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개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,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8</a:t>
                </a:r>
                <a:r>
                  <a:rPr kumimoji="0" lang="ko-KR" alt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번공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개로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총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6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개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입니다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    포켓은 총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6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개로 당구대 위에 고정된 위치에 존재합니다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.</a:t>
                </a:r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258059" y="3118569"/>
              <a:ext cx="5676017" cy="935059"/>
              <a:chOff x="258059" y="3118569"/>
              <a:chExt cx="5676017" cy="935059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669460" y="3208667"/>
                <a:ext cx="5264616" cy="844961"/>
              </a:xfrm>
              <a:prstGeom prst="rect">
                <a:avLst/>
              </a:prstGeom>
              <a:noFill/>
              <a:ln w="28575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258059" y="3118569"/>
                <a:ext cx="2909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③</a:t>
                </a:r>
              </a:p>
            </p:txBody>
          </p:sp>
        </p:grpSp>
      </p:grpSp>
      <p:grpSp>
        <p:nvGrpSpPr>
          <p:cNvPr id="33" name="그룹 32"/>
          <p:cNvGrpSpPr/>
          <p:nvPr/>
        </p:nvGrpSpPr>
        <p:grpSpPr>
          <a:xfrm>
            <a:off x="258059" y="2497814"/>
            <a:ext cx="10249611" cy="1717651"/>
            <a:chOff x="258059" y="2497814"/>
            <a:chExt cx="10249611" cy="1717651"/>
          </a:xfrm>
        </p:grpSpPr>
        <p:grpSp>
          <p:nvGrpSpPr>
            <p:cNvPr id="34" name="그룹 33"/>
            <p:cNvGrpSpPr/>
            <p:nvPr/>
          </p:nvGrpSpPr>
          <p:grpSpPr>
            <a:xfrm>
              <a:off x="258059" y="2497814"/>
              <a:ext cx="2527885" cy="404866"/>
              <a:chOff x="258059" y="2497814"/>
              <a:chExt cx="2527885" cy="404866"/>
            </a:xfrm>
          </p:grpSpPr>
          <p:sp>
            <p:nvSpPr>
              <p:cNvPr id="36" name="왼쪽 대괄호 35"/>
              <p:cNvSpPr/>
              <p:nvPr/>
            </p:nvSpPr>
            <p:spPr>
              <a:xfrm>
                <a:off x="646601" y="2497814"/>
                <a:ext cx="45719" cy="404866"/>
              </a:xfrm>
              <a:prstGeom prst="leftBracket">
                <a:avLst/>
              </a:prstGeom>
              <a:ln w="28575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7" name="왼쪽 대괄호 36"/>
              <p:cNvSpPr/>
              <p:nvPr/>
            </p:nvSpPr>
            <p:spPr>
              <a:xfrm flipH="1">
                <a:off x="2680900" y="2499493"/>
                <a:ext cx="105044" cy="393662"/>
              </a:xfrm>
              <a:prstGeom prst="leftBracket">
                <a:avLst/>
              </a:prstGeom>
              <a:ln w="28575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258059" y="2511658"/>
                <a:ext cx="2909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②</a:t>
                </a:r>
              </a:p>
            </p:txBody>
          </p:sp>
        </p:grpSp>
        <p:sp>
          <p:nvSpPr>
            <p:cNvPr id="35" name="직사각형 34"/>
            <p:cNvSpPr/>
            <p:nvPr/>
          </p:nvSpPr>
          <p:spPr>
            <a:xfrm>
              <a:off x="5943600" y="3846133"/>
              <a:ext cx="456407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② 호스트 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IP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와 포트 번호는 변경하지 않습니다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</p:txBody>
        </p:sp>
      </p:grpSp>
      <p:sp>
        <p:nvSpPr>
          <p:cNvPr id="40" name="직사각형 39"/>
          <p:cNvSpPr/>
          <p:nvPr/>
        </p:nvSpPr>
        <p:spPr>
          <a:xfrm>
            <a:off x="1474719" y="2252664"/>
            <a:ext cx="1592331" cy="197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Light" panose="020B0600000101010101" pitchFamily="34" charset="-127"/>
                <a:ea typeface="삼성긴고딕OTF Light" panose="020B0600000101010101" pitchFamily="34" charset="-127"/>
                <a:cs typeface="+mn-cs"/>
              </a:rPr>
              <a:t>‘SEOUL01_LEESSAFY’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삼성긴고딕OTF Light" panose="020B0600000101010101" pitchFamily="34" charset="-127"/>
              <a:ea typeface="삼성긴고딕OTF Light" panose="020B0600000101010101" pitchFamily="34" charset="-127"/>
              <a:cs typeface="+mn-cs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1159668" y="2474443"/>
            <a:ext cx="858362" cy="1699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Light" panose="020B0600000101010101" pitchFamily="34" charset="-127"/>
                <a:ea typeface="삼성긴고딕OTF Light" panose="020B0600000101010101" pitchFamily="34" charset="-127"/>
                <a:cs typeface="+mn-cs"/>
              </a:rPr>
              <a:t>‘127.0.0.1’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삼성긴고딕OTF Light" panose="020B0600000101010101" pitchFamily="34" charset="-127"/>
              <a:ea typeface="삼성긴고딕OTF Light" panose="020B0600000101010101" pitchFamily="34" charset="-127"/>
              <a:cs typeface="+mn-c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0825" y="886072"/>
            <a:ext cx="4276075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3. Stage Mode - Tutorial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4" name="모서리가 둥근 사각형 설명선 3"/>
          <p:cNvSpPr/>
          <p:nvPr/>
        </p:nvSpPr>
        <p:spPr>
          <a:xfrm>
            <a:off x="6096000" y="2621644"/>
            <a:ext cx="1085850" cy="543022"/>
          </a:xfrm>
          <a:prstGeom prst="wedgeRoundRectCallout">
            <a:avLst>
              <a:gd name="adj1" fmla="val 92883"/>
              <a:gd name="adj2" fmla="val 32651"/>
              <a:gd name="adj3" fmla="val 16667"/>
            </a:avLst>
          </a:prstGeom>
          <a:solidFill>
            <a:srgbClr val="C00000"/>
          </a:solidFill>
          <a:ln w="19050">
            <a:solidFill>
              <a:srgbClr val="FFFF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Medium" panose="020B0600000101010101" pitchFamily="50" charset="-127"/>
                <a:ea typeface="삼성긴고딕 Medium" panose="020B0600000101010101" pitchFamily="50" charset="-127"/>
              </a:rPr>
              <a:t>영문 </a:t>
            </a:r>
            <a:r>
              <a:rPr lang="ko-KR" altLang="en-US" sz="14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Medium" panose="020B0600000101010101" pitchFamily="50" charset="-127"/>
                <a:ea typeface="삼성긴고딕 Medium" panose="020B0600000101010101" pitchFamily="50" charset="-127"/>
              </a:rPr>
              <a:t>지역명</a:t>
            </a:r>
            <a:r>
              <a:rPr lang="ko-KR" alt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Medium" panose="020B0600000101010101" pitchFamily="50" charset="-127"/>
                <a:ea typeface="삼성긴고딕 Medium" panose="020B0600000101010101" pitchFamily="50" charset="-127"/>
              </a:rPr>
              <a:t> 준수</a:t>
            </a:r>
            <a:r>
              <a:rPr lang="en-US" altLang="ko-KR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Medium" panose="020B0600000101010101" pitchFamily="50" charset="-127"/>
                <a:ea typeface="삼성긴고딕 Medium" panose="020B0600000101010101" pitchFamily="50" charset="-127"/>
              </a:rPr>
              <a:t>!!</a:t>
            </a:r>
            <a:endParaRPr lang="ko-KR" altLang="en-US" sz="1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삼성긴고딕 Medium" panose="020B0600000101010101" pitchFamily="50" charset="-127"/>
              <a:ea typeface="삼성긴고딕 Medium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3266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875" y="67121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사전 지식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주말동안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공부하세요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  <a:sym typeface="Wingdings" panose="05000000000000000000" pitchFamily="2" charset="2"/>
              </a:rPr>
              <a:t>)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E7F31D-9303-4963-A533-DFCC79234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02" y="1784332"/>
            <a:ext cx="8250897" cy="146056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0F020F-B9BE-4300-93F9-5F3750EE818A}"/>
              </a:ext>
            </a:extLst>
          </p:cNvPr>
          <p:cNvSpPr txBox="1"/>
          <p:nvPr/>
        </p:nvSpPr>
        <p:spPr>
          <a:xfrm>
            <a:off x="740702" y="3368284"/>
            <a:ext cx="9479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공의 위치는 게임이 진행되면서 계속 변할 것이며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여러분의 턴이 되었을 때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공의 위치 정보가 수신되어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balls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배열에 담깁니다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플레이에 필요한 정보는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각도와 세기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2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가지 입니다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</a:p>
        </p:txBody>
      </p:sp>
      <p:graphicFrame>
        <p:nvGraphicFramePr>
          <p:cNvPr id="8" name="표 6">
            <a:extLst>
              <a:ext uri="{FF2B5EF4-FFF2-40B4-BE49-F238E27FC236}">
                <a16:creationId xmlns:a16="http://schemas.microsoft.com/office/drawing/2014/main" id="{A3431EB2-78B0-4E53-BE6D-787E4064ADE0}"/>
              </a:ext>
            </a:extLst>
          </p:cNvPr>
          <p:cNvGraphicFramePr>
            <a:graphicFrameLocks noGrp="1"/>
          </p:cNvGraphicFramePr>
          <p:nvPr/>
        </p:nvGraphicFramePr>
        <p:xfrm>
          <a:off x="1181872" y="4415004"/>
          <a:ext cx="3684278" cy="226800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842139">
                  <a:extLst>
                    <a:ext uri="{9D8B030D-6E8A-4147-A177-3AD203B41FA5}">
                      <a16:colId xmlns:a16="http://schemas.microsoft.com/office/drawing/2014/main" val="3737572806"/>
                    </a:ext>
                  </a:extLst>
                </a:gridCol>
                <a:gridCol w="1842139">
                  <a:extLst>
                    <a:ext uri="{9D8B030D-6E8A-4147-A177-3AD203B41FA5}">
                      <a16:colId xmlns:a16="http://schemas.microsoft.com/office/drawing/2014/main" val="2976909024"/>
                    </a:ext>
                  </a:extLst>
                </a:gridCol>
              </a:tblGrid>
              <a:tr h="324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balls(</a:t>
                      </a:r>
                      <a:r>
                        <a:rPr lang="en-US" altLang="ko-KR" sz="1200" dirty="0" err="1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int</a:t>
                      </a:r>
                      <a:r>
                        <a:rPr lang="en-US" altLang="ko-KR" sz="1200" dirty="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[][] array)</a:t>
                      </a:r>
                      <a:endParaRPr lang="ko-KR" altLang="en-US" sz="1200" dirty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1962479357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balls[0][0], balls[0][1] </a:t>
                      </a:r>
                      <a:endParaRPr lang="ko-KR" altLang="en-US" sz="120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흰 공의 </a:t>
                      </a:r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X, Y 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좌표</a:t>
                      </a:r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215816825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balls[1][0], balls[1][1] </a:t>
                      </a:r>
                      <a:endParaRPr lang="ko-KR" altLang="en-US" sz="120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번 공의 </a:t>
                      </a:r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X, Y 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좌표</a:t>
                      </a:r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74212226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balls[2][0], balls[2][1] </a:t>
                      </a:r>
                      <a:endParaRPr lang="ko-KR" altLang="en-US" sz="120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번 공의 </a:t>
                      </a:r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X, Y 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좌표</a:t>
                      </a:r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277408815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balls[3][0], balls[3][1] </a:t>
                      </a:r>
                      <a:endParaRPr lang="ko-KR" altLang="en-US" sz="120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3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번 공의 </a:t>
                      </a:r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X, Y 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좌표</a:t>
                      </a:r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97998298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balls[4][0], balls[4][1] </a:t>
                      </a:r>
                      <a:endParaRPr lang="ko-KR" altLang="en-US" sz="120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4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번 공의 </a:t>
                      </a:r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X, Y 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좌표</a:t>
                      </a:r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412564725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balls[5][0], balls[5][1] </a:t>
                      </a:r>
                      <a:endParaRPr lang="ko-KR" altLang="en-US" sz="1200" dirty="0">
                        <a:latin typeface="삼성긴고딕OTF Regular" panose="020B0600000101010101" pitchFamily="34" charset="-127"/>
                        <a:ea typeface="삼성긴고딕OTF Regular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8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번 공의 </a:t>
                      </a:r>
                      <a:r>
                        <a:rPr lang="en-US" altLang="ko-KR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X, Y </a:t>
                      </a:r>
                      <a:r>
                        <a:rPr lang="ko-KR" altLang="en-US" sz="1200" dirty="0">
                          <a:latin typeface="삼성긴고딕OTF Regular" panose="020B0600000101010101" pitchFamily="34" charset="-127"/>
                          <a:ea typeface="삼성긴고딕OTF Regular" panose="020B0600000101010101" pitchFamily="34" charset="-127"/>
                        </a:rPr>
                        <a:t>좌표 </a:t>
                      </a:r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9" name="표 6">
            <a:extLst>
              <a:ext uri="{FF2B5EF4-FFF2-40B4-BE49-F238E27FC236}">
                <a16:creationId xmlns:a16="http://schemas.microsoft.com/office/drawing/2014/main" id="{7BE636BC-5CAF-4FFE-98D2-D23197BDC6B6}"/>
              </a:ext>
            </a:extLst>
          </p:cNvPr>
          <p:cNvGraphicFramePr>
            <a:graphicFrameLocks noGrp="1"/>
          </p:cNvGraphicFramePr>
          <p:nvPr/>
        </p:nvGraphicFramePr>
        <p:xfrm>
          <a:off x="5093628" y="4415004"/>
          <a:ext cx="4183723" cy="1099887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967307">
                  <a:extLst>
                    <a:ext uri="{9D8B030D-6E8A-4147-A177-3AD203B41FA5}">
                      <a16:colId xmlns:a16="http://schemas.microsoft.com/office/drawing/2014/main" val="3737572806"/>
                    </a:ext>
                  </a:extLst>
                </a:gridCol>
                <a:gridCol w="825387">
                  <a:extLst>
                    <a:ext uri="{9D8B030D-6E8A-4147-A177-3AD203B41FA5}">
                      <a16:colId xmlns:a16="http://schemas.microsoft.com/office/drawing/2014/main" val="2976909024"/>
                    </a:ext>
                  </a:extLst>
                </a:gridCol>
                <a:gridCol w="2391029">
                  <a:extLst>
                    <a:ext uri="{9D8B030D-6E8A-4147-A177-3AD203B41FA5}">
                      <a16:colId xmlns:a16="http://schemas.microsoft.com/office/drawing/2014/main" val="2847079272"/>
                    </a:ext>
                  </a:extLst>
                </a:gridCol>
              </a:tblGrid>
              <a:tr h="3188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변수명</a:t>
                      </a:r>
                      <a:endParaRPr lang="ko-KR" altLang="en-US" sz="1200" b="0" dirty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유효 범위</a:t>
                      </a:r>
                      <a:endParaRPr lang="ko-KR" altLang="en-US" sz="1200" b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설명</a:t>
                      </a:r>
                      <a:endParaRPr lang="ko-KR" altLang="en-US" sz="1200" b="0" dirty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3050133686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angle(float)</a:t>
                      </a:r>
                      <a:endParaRPr lang="ko-KR" altLang="en-US" sz="1200" b="0" dirty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0 ~ 360</a:t>
                      </a:r>
                      <a:endParaRPr lang="ko-KR" altLang="en-US" sz="1200" b="0" dirty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샷을</a:t>
                      </a:r>
                      <a:r>
                        <a:rPr lang="ko-KR" altLang="en-US" sz="1200" dirty="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할 방향을 지정하는 각도</a:t>
                      </a:r>
                      <a:endParaRPr lang="ko-KR" altLang="en-US" sz="1200" b="0" dirty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2158168252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angle(float)</a:t>
                      </a:r>
                      <a:endParaRPr lang="ko-KR" altLang="en-US" sz="1200" b="0" dirty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1 ~ 100</a:t>
                      </a:r>
                      <a:endParaRPr lang="ko-KR" altLang="en-US" sz="1200" b="0" dirty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샷의</a:t>
                      </a:r>
                      <a:r>
                        <a:rPr lang="ko-KR" altLang="en-US" sz="1200" dirty="0"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세기</a:t>
                      </a:r>
                      <a:endParaRPr lang="ko-KR" altLang="en-US" sz="1200" b="0" dirty="0"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42657" marR="42657" marT="37785" marB="37785" anchor="ctr"/>
                </a:tc>
                <a:extLst>
                  <a:ext uri="{0D108BD9-81ED-4DB2-BD59-A6C34878D82A}">
                    <a16:rowId xmlns:a16="http://schemas.microsoft.com/office/drawing/2014/main" val="742122263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30825" y="886072"/>
            <a:ext cx="4276075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3. Stage Mode - Tutorial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0064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36C7AA-D188-42C4-B0F7-91083A1872D1}"/>
              </a:ext>
            </a:extLst>
          </p:cNvPr>
          <p:cNvSpPr txBox="1"/>
          <p:nvPr/>
        </p:nvSpPr>
        <p:spPr>
          <a:xfrm>
            <a:off x="1073304" y="1635792"/>
            <a:ext cx="6554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1) angle : 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12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시 방향을 기준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(0°)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으로 시계 방향으로 증가</a:t>
            </a:r>
            <a:r>
              <a:rPr kumimoji="0" lang="ko-KR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endParaRPr kumimoji="0" lang="en-US" altLang="ko-KR" sz="1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DD8645F9-BC2D-4D0F-8D4C-E85B6A149B99}"/>
              </a:ext>
            </a:extLst>
          </p:cNvPr>
          <p:cNvCxnSpPr/>
          <p:nvPr/>
        </p:nvCxnSpPr>
        <p:spPr>
          <a:xfrm>
            <a:off x="2669439" y="2330969"/>
            <a:ext cx="0" cy="1800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F9550A8-882F-4BB9-B677-D9AC3168E166}"/>
              </a:ext>
            </a:extLst>
          </p:cNvPr>
          <p:cNvCxnSpPr>
            <a:cxnSpLocks/>
          </p:cNvCxnSpPr>
          <p:nvPr/>
        </p:nvCxnSpPr>
        <p:spPr>
          <a:xfrm>
            <a:off x="1769439" y="3230969"/>
            <a:ext cx="180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사각형: 둥근 모서리 11">
            <a:extLst>
              <a:ext uri="{FF2B5EF4-FFF2-40B4-BE49-F238E27FC236}">
                <a16:creationId xmlns:a16="http://schemas.microsoft.com/office/drawing/2014/main" id="{DF1954C9-0805-44FE-859C-4DD7FEDAFE24}"/>
              </a:ext>
            </a:extLst>
          </p:cNvPr>
          <p:cNvSpPr/>
          <p:nvPr/>
        </p:nvSpPr>
        <p:spPr>
          <a:xfrm>
            <a:off x="2406555" y="2066003"/>
            <a:ext cx="525767" cy="233265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0°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9" name="사각형: 둥근 모서리 12">
            <a:extLst>
              <a:ext uri="{FF2B5EF4-FFF2-40B4-BE49-F238E27FC236}">
                <a16:creationId xmlns:a16="http://schemas.microsoft.com/office/drawing/2014/main" id="{6C61FACA-E62E-4211-994A-0E6487AEECC3}"/>
              </a:ext>
            </a:extLst>
          </p:cNvPr>
          <p:cNvSpPr/>
          <p:nvPr/>
        </p:nvSpPr>
        <p:spPr>
          <a:xfrm>
            <a:off x="3584006" y="3122669"/>
            <a:ext cx="525767" cy="233265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90°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0" name="사각형: 둥근 모서리 13">
            <a:extLst>
              <a:ext uri="{FF2B5EF4-FFF2-40B4-BE49-F238E27FC236}">
                <a16:creationId xmlns:a16="http://schemas.microsoft.com/office/drawing/2014/main" id="{CCA1866C-A275-47CF-88BB-2211F5C15A02}"/>
              </a:ext>
            </a:extLst>
          </p:cNvPr>
          <p:cNvSpPr/>
          <p:nvPr/>
        </p:nvSpPr>
        <p:spPr>
          <a:xfrm>
            <a:off x="2406554" y="4090657"/>
            <a:ext cx="525767" cy="233265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180°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1" name="사각형: 둥근 모서리 14">
            <a:extLst>
              <a:ext uri="{FF2B5EF4-FFF2-40B4-BE49-F238E27FC236}">
                <a16:creationId xmlns:a16="http://schemas.microsoft.com/office/drawing/2014/main" id="{2C8B81CC-C82C-4E03-93AE-107C0DD3983B}"/>
              </a:ext>
            </a:extLst>
          </p:cNvPr>
          <p:cNvSpPr/>
          <p:nvPr/>
        </p:nvSpPr>
        <p:spPr>
          <a:xfrm>
            <a:off x="1239738" y="3114336"/>
            <a:ext cx="525767" cy="233265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270°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2" name="원호 11">
            <a:extLst>
              <a:ext uri="{FF2B5EF4-FFF2-40B4-BE49-F238E27FC236}">
                <a16:creationId xmlns:a16="http://schemas.microsoft.com/office/drawing/2014/main" id="{D4C3E2AD-C193-4368-A2BA-77BF094EA4A2}"/>
              </a:ext>
            </a:extLst>
          </p:cNvPr>
          <p:cNvSpPr/>
          <p:nvPr/>
        </p:nvSpPr>
        <p:spPr>
          <a:xfrm>
            <a:off x="2179181" y="2210169"/>
            <a:ext cx="1636364" cy="1658533"/>
          </a:xfrm>
          <a:prstGeom prst="arc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3" name="원호 12">
            <a:extLst>
              <a:ext uri="{FF2B5EF4-FFF2-40B4-BE49-F238E27FC236}">
                <a16:creationId xmlns:a16="http://schemas.microsoft.com/office/drawing/2014/main" id="{3B606C07-DD46-4E9A-8CAF-029428FA4A42}"/>
              </a:ext>
            </a:extLst>
          </p:cNvPr>
          <p:cNvSpPr/>
          <p:nvPr/>
        </p:nvSpPr>
        <p:spPr>
          <a:xfrm rot="5400000">
            <a:off x="2172749" y="2559841"/>
            <a:ext cx="1636364" cy="1658533"/>
          </a:xfrm>
          <a:prstGeom prst="arc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4" name="원호 13">
            <a:extLst>
              <a:ext uri="{FF2B5EF4-FFF2-40B4-BE49-F238E27FC236}">
                <a16:creationId xmlns:a16="http://schemas.microsoft.com/office/drawing/2014/main" id="{D6EE4619-6537-4D93-9B92-D8A1317508E6}"/>
              </a:ext>
            </a:extLst>
          </p:cNvPr>
          <p:cNvSpPr/>
          <p:nvPr/>
        </p:nvSpPr>
        <p:spPr>
          <a:xfrm rot="10800000">
            <a:off x="1527939" y="2551231"/>
            <a:ext cx="1636364" cy="1658533"/>
          </a:xfrm>
          <a:prstGeom prst="arc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5" name="원호 14">
            <a:extLst>
              <a:ext uri="{FF2B5EF4-FFF2-40B4-BE49-F238E27FC236}">
                <a16:creationId xmlns:a16="http://schemas.microsoft.com/office/drawing/2014/main" id="{E32EF416-C532-4CBC-AC02-77E3F054F487}"/>
              </a:ext>
            </a:extLst>
          </p:cNvPr>
          <p:cNvSpPr/>
          <p:nvPr/>
        </p:nvSpPr>
        <p:spPr>
          <a:xfrm rot="16200000">
            <a:off x="1530803" y="2205727"/>
            <a:ext cx="1636364" cy="1658533"/>
          </a:xfrm>
          <a:prstGeom prst="arc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416097-E320-4D87-B3C0-C465FF37DC88}"/>
              </a:ext>
            </a:extLst>
          </p:cNvPr>
          <p:cNvSpPr txBox="1"/>
          <p:nvPr/>
        </p:nvSpPr>
        <p:spPr>
          <a:xfrm>
            <a:off x="4684589" y="2149937"/>
            <a:ext cx="4249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예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 angle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이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45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 때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흰 공의 이동 방향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963306F-D51D-48A7-908A-3BB23DFAE56E}"/>
              </a:ext>
            </a:extLst>
          </p:cNvPr>
          <p:cNvSpPr/>
          <p:nvPr/>
        </p:nvSpPr>
        <p:spPr>
          <a:xfrm>
            <a:off x="4991100" y="2967173"/>
            <a:ext cx="264745" cy="2647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AB8225C0-A23D-4E5D-B5E0-90C9101B1952}"/>
              </a:ext>
            </a:extLst>
          </p:cNvPr>
          <p:cNvCxnSpPr/>
          <p:nvPr/>
        </p:nvCxnSpPr>
        <p:spPr>
          <a:xfrm flipV="1">
            <a:off x="5255845" y="2528754"/>
            <a:ext cx="467335" cy="46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5F43934-52F8-4C9B-9EE1-4D7E12840A0A}"/>
              </a:ext>
            </a:extLst>
          </p:cNvPr>
          <p:cNvSpPr txBox="1"/>
          <p:nvPr/>
        </p:nvSpPr>
        <p:spPr>
          <a:xfrm>
            <a:off x="4684589" y="3575669"/>
            <a:ext cx="4249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예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 angle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이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170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 때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흰 공의 이동 방향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5DEB7329-7C1F-48B9-BAED-0456B4AEE224}"/>
              </a:ext>
            </a:extLst>
          </p:cNvPr>
          <p:cNvSpPr/>
          <p:nvPr/>
        </p:nvSpPr>
        <p:spPr>
          <a:xfrm>
            <a:off x="5038412" y="3956064"/>
            <a:ext cx="264745" cy="2647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C82C029-9817-4609-89D6-611F4150523D}"/>
              </a:ext>
            </a:extLst>
          </p:cNvPr>
          <p:cNvCxnSpPr>
            <a:cxnSpLocks/>
          </p:cNvCxnSpPr>
          <p:nvPr/>
        </p:nvCxnSpPr>
        <p:spPr>
          <a:xfrm>
            <a:off x="5260625" y="4271032"/>
            <a:ext cx="220769" cy="620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D9FBDA7-B991-4690-A3A3-0EE3C9D242D8}"/>
              </a:ext>
            </a:extLst>
          </p:cNvPr>
          <p:cNvSpPr txBox="1"/>
          <p:nvPr/>
        </p:nvSpPr>
        <p:spPr>
          <a:xfrm>
            <a:off x="1239738" y="5279702"/>
            <a:ext cx="6554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2) power : 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이동 방향으로 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power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만큼의 힘을 가함</a:t>
            </a:r>
            <a:endParaRPr kumimoji="0" lang="en-US" altLang="ko-KR" sz="18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563B3CF-9912-4D9D-9221-38D57E13AA61}"/>
              </a:ext>
            </a:extLst>
          </p:cNvPr>
          <p:cNvSpPr txBox="1"/>
          <p:nvPr/>
        </p:nvSpPr>
        <p:spPr>
          <a:xfrm>
            <a:off x="1403420" y="5795570"/>
            <a:ext cx="3057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예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 power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가 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10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 때</a:t>
            </a:r>
            <a:endParaRPr kumimoji="0" lang="en-US" altLang="ko-K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969B6DFF-8463-4C01-970C-9001C787FEF8}"/>
              </a:ext>
            </a:extLst>
          </p:cNvPr>
          <p:cNvSpPr/>
          <p:nvPr/>
        </p:nvSpPr>
        <p:spPr>
          <a:xfrm>
            <a:off x="2190639" y="6438052"/>
            <a:ext cx="264745" cy="2647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5C0756D-77E3-468D-9F44-DD2DBCED7E3B}"/>
              </a:ext>
            </a:extLst>
          </p:cNvPr>
          <p:cNvCxnSpPr>
            <a:cxnSpLocks/>
          </p:cNvCxnSpPr>
          <p:nvPr/>
        </p:nvCxnSpPr>
        <p:spPr>
          <a:xfrm flipV="1">
            <a:off x="1722973" y="6606689"/>
            <a:ext cx="39217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C74F306-AD00-40BA-9426-41ECF0C72B57}"/>
              </a:ext>
            </a:extLst>
          </p:cNvPr>
          <p:cNvSpPr txBox="1"/>
          <p:nvPr/>
        </p:nvSpPr>
        <p:spPr>
          <a:xfrm>
            <a:off x="4736605" y="5795570"/>
            <a:ext cx="3057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예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 power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가 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20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 때</a:t>
            </a:r>
            <a:endParaRPr kumimoji="0" lang="en-US" altLang="ko-K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DB64AD8-359F-4EF8-BFD3-886D2A4491A2}"/>
              </a:ext>
            </a:extLst>
          </p:cNvPr>
          <p:cNvCxnSpPr>
            <a:cxnSpLocks/>
          </p:cNvCxnSpPr>
          <p:nvPr/>
        </p:nvCxnSpPr>
        <p:spPr>
          <a:xfrm flipV="1">
            <a:off x="2550776" y="6606690"/>
            <a:ext cx="570995" cy="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타원 27">
            <a:extLst>
              <a:ext uri="{FF2B5EF4-FFF2-40B4-BE49-F238E27FC236}">
                <a16:creationId xmlns:a16="http://schemas.microsoft.com/office/drawing/2014/main" id="{349C8AE9-F0E7-474C-8B66-DCA052F5B94F}"/>
              </a:ext>
            </a:extLst>
          </p:cNvPr>
          <p:cNvSpPr/>
          <p:nvPr/>
        </p:nvSpPr>
        <p:spPr>
          <a:xfrm>
            <a:off x="5809258" y="6438052"/>
            <a:ext cx="264745" cy="2647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AC1F4D0-4F86-4DD4-8181-78E185522B2B}"/>
              </a:ext>
            </a:extLst>
          </p:cNvPr>
          <p:cNvCxnSpPr>
            <a:cxnSpLocks/>
          </p:cNvCxnSpPr>
          <p:nvPr/>
        </p:nvCxnSpPr>
        <p:spPr>
          <a:xfrm flipV="1">
            <a:off x="5126184" y="6606689"/>
            <a:ext cx="6316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BD199134-7878-4F75-99A2-3A70A0F4B101}"/>
              </a:ext>
            </a:extLst>
          </p:cNvPr>
          <p:cNvCxnSpPr>
            <a:cxnSpLocks/>
          </p:cNvCxnSpPr>
          <p:nvPr/>
        </p:nvCxnSpPr>
        <p:spPr>
          <a:xfrm flipV="1">
            <a:off x="6197109" y="6606689"/>
            <a:ext cx="919596" cy="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42875" y="67121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사전 지식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주말동안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공부하세요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  <a:sym typeface="Wingdings" panose="05000000000000000000" pitchFamily="2" charset="2"/>
              </a:rPr>
              <a:t>)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7116705" y="4716794"/>
            <a:ext cx="5242842" cy="1864479"/>
            <a:chOff x="7115176" y="4726821"/>
            <a:chExt cx="5242842" cy="1864479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709D7C0-5E56-4EDB-A122-97FAAB46D057}"/>
                </a:ext>
              </a:extLst>
            </p:cNvPr>
            <p:cNvSpPr txBox="1"/>
            <p:nvPr/>
          </p:nvSpPr>
          <p:spPr>
            <a:xfrm>
              <a:off x="7115176" y="4726821"/>
              <a:ext cx="52428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※ Tip : 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두 점 사이의 거리와 각도를 알아내는 가장 간단한 방법은</a:t>
              </a:r>
              <a:endPara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         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삼각함수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와 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피타고라스의 정리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를 활용하는 것입니다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</p:txBody>
        </p:sp>
        <p:grpSp>
          <p:nvGrpSpPr>
            <p:cNvPr id="34" name="그룹 33"/>
            <p:cNvGrpSpPr/>
            <p:nvPr/>
          </p:nvGrpSpPr>
          <p:grpSpPr>
            <a:xfrm>
              <a:off x="7825620" y="5351511"/>
              <a:ext cx="2189001" cy="1239789"/>
              <a:chOff x="8378070" y="5303886"/>
              <a:chExt cx="2189001" cy="1239789"/>
            </a:xfrm>
          </p:grpSpPr>
          <p:pic>
            <p:nvPicPr>
              <p:cNvPr id="35" name="그림 34" descr="장비, 녹색, 방, 공이(가) 표시된 사진&#10;&#10;자동 생성된 설명">
                <a:extLst>
                  <a:ext uri="{FF2B5EF4-FFF2-40B4-BE49-F238E27FC236}">
                    <a16:creationId xmlns:a16="http://schemas.microsoft.com/office/drawing/2014/main" id="{7E12463A-B164-4AF3-90F3-DC6472FE52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78070" y="5303886"/>
                <a:ext cx="2189001" cy="1239789"/>
              </a:xfrm>
              <a:prstGeom prst="rect">
                <a:avLst/>
              </a:prstGeom>
            </p:spPr>
          </p:pic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1F6B0E50-79AA-46F9-AB31-A0179287C27A}"/>
                  </a:ext>
                </a:extLst>
              </p:cNvPr>
              <p:cNvSpPr/>
              <p:nvPr/>
            </p:nvSpPr>
            <p:spPr>
              <a:xfrm>
                <a:off x="8970057" y="5920196"/>
                <a:ext cx="85348" cy="85349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B13B05D1-EB15-4B6E-85AB-A9F1A9A40007}"/>
                  </a:ext>
                </a:extLst>
              </p:cNvPr>
              <p:cNvSpPr/>
              <p:nvPr/>
            </p:nvSpPr>
            <p:spPr>
              <a:xfrm>
                <a:off x="9384631" y="5639937"/>
                <a:ext cx="84356" cy="84356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500" b="1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1</a:t>
                </a:r>
                <a:endParaRPr kumimoji="0" lang="ko-KR" altLang="en-US" sz="5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</p:txBody>
          </p:sp>
          <p:cxnSp>
            <p:nvCxnSpPr>
              <p:cNvPr id="38" name="직선 화살표 연결선 37">
                <a:extLst>
                  <a:ext uri="{FF2B5EF4-FFF2-40B4-BE49-F238E27FC236}">
                    <a16:creationId xmlns:a16="http://schemas.microsoft.com/office/drawing/2014/main" id="{159F8115-BE67-4ECB-BA8C-7BE8D578570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015846" y="5682115"/>
                <a:ext cx="406421" cy="284495"/>
              </a:xfrm>
              <a:prstGeom prst="straightConnector1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직선 화살표 연결선 38">
                <a:extLst>
                  <a:ext uri="{FF2B5EF4-FFF2-40B4-BE49-F238E27FC236}">
                    <a16:creationId xmlns:a16="http://schemas.microsoft.com/office/drawing/2014/main" id="{25C5ADF0-F0FA-4E25-959E-62A293A941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012119" y="5685937"/>
                <a:ext cx="411100" cy="0"/>
              </a:xfrm>
              <a:prstGeom prst="straightConnector1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12894D41-D7A1-4EB2-99A3-1691D655AD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012732" y="5686674"/>
                <a:ext cx="0" cy="275377"/>
              </a:xfrm>
              <a:prstGeom prst="straightConnector1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2705D630-B6FE-4596-8A30-45C1CBBA42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431349" y="5395586"/>
                <a:ext cx="406421" cy="284495"/>
              </a:xfrm>
              <a:prstGeom prst="straightConnector1">
                <a:avLst/>
              </a:prstGeom>
              <a:ln>
                <a:prstDash val="dash"/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43" name="TextBox 42"/>
          <p:cNvSpPr txBox="1"/>
          <p:nvPr/>
        </p:nvSpPr>
        <p:spPr>
          <a:xfrm>
            <a:off x="130825" y="886072"/>
            <a:ext cx="4276075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3. Stage Mode - Tutorial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56535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386320"/>
            <a:ext cx="1474788" cy="464119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>
            <a:off x="475409" y="402993"/>
            <a:ext cx="803211" cy="568232"/>
            <a:chOff x="-6326188" y="7734301"/>
            <a:chExt cx="2919413" cy="20653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-6326188" y="7734301"/>
              <a:ext cx="2919413" cy="2065338"/>
            </a:xfrm>
            <a:custGeom>
              <a:avLst/>
              <a:gdLst>
                <a:gd name="T0" fmla="*/ 1839 w 1839"/>
                <a:gd name="T1" fmla="*/ 1301 h 1301"/>
                <a:gd name="T2" fmla="*/ 1319 w 1839"/>
                <a:gd name="T3" fmla="*/ 1025 h 1301"/>
                <a:gd name="T4" fmla="*/ 1318 w 1839"/>
                <a:gd name="T5" fmla="*/ 1025 h 1301"/>
                <a:gd name="T6" fmla="*/ 1318 w 1839"/>
                <a:gd name="T7" fmla="*/ 0 h 1301"/>
                <a:gd name="T8" fmla="*/ 0 w 1839"/>
                <a:gd name="T9" fmla="*/ 0 h 1301"/>
                <a:gd name="T10" fmla="*/ 0 w 1839"/>
                <a:gd name="T11" fmla="*/ 1027 h 1301"/>
                <a:gd name="T12" fmla="*/ 0 w 1839"/>
                <a:gd name="T13" fmla="*/ 1027 h 1301"/>
                <a:gd name="T14" fmla="*/ 518 w 1839"/>
                <a:gd name="T15" fmla="*/ 1301 h 1301"/>
                <a:gd name="T16" fmla="*/ 1839 w 1839"/>
                <a:gd name="T17" fmla="*/ 1301 h 1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9" h="1301">
                  <a:moveTo>
                    <a:pt x="1839" y="1301"/>
                  </a:moveTo>
                  <a:lnTo>
                    <a:pt x="1319" y="1025"/>
                  </a:lnTo>
                  <a:lnTo>
                    <a:pt x="1318" y="1025"/>
                  </a:lnTo>
                  <a:lnTo>
                    <a:pt x="1318" y="0"/>
                  </a:lnTo>
                  <a:lnTo>
                    <a:pt x="0" y="0"/>
                  </a:lnTo>
                  <a:lnTo>
                    <a:pt x="0" y="1027"/>
                  </a:lnTo>
                  <a:lnTo>
                    <a:pt x="0" y="1027"/>
                  </a:lnTo>
                  <a:lnTo>
                    <a:pt x="518" y="1301"/>
                  </a:lnTo>
                  <a:lnTo>
                    <a:pt x="1839" y="13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-6116638" y="7927976"/>
              <a:ext cx="155575" cy="211138"/>
            </a:xfrm>
            <a:custGeom>
              <a:avLst/>
              <a:gdLst>
                <a:gd name="T0" fmla="*/ 0 w 65"/>
                <a:gd name="T1" fmla="*/ 74 h 89"/>
                <a:gd name="T2" fmla="*/ 15 w 65"/>
                <a:gd name="T3" fmla="*/ 62 h 89"/>
                <a:gd name="T4" fmla="*/ 34 w 65"/>
                <a:gd name="T5" fmla="*/ 74 h 89"/>
                <a:gd name="T6" fmla="*/ 48 w 65"/>
                <a:gd name="T7" fmla="*/ 62 h 89"/>
                <a:gd name="T8" fmla="*/ 30 w 65"/>
                <a:gd name="T9" fmla="*/ 49 h 89"/>
                <a:gd name="T10" fmla="*/ 5 w 65"/>
                <a:gd name="T11" fmla="*/ 25 h 89"/>
                <a:gd name="T12" fmla="*/ 34 w 65"/>
                <a:gd name="T13" fmla="*/ 0 h 89"/>
                <a:gd name="T14" fmla="*/ 63 w 65"/>
                <a:gd name="T15" fmla="*/ 12 h 89"/>
                <a:gd name="T16" fmla="*/ 50 w 65"/>
                <a:gd name="T17" fmla="*/ 22 h 89"/>
                <a:gd name="T18" fmla="*/ 34 w 65"/>
                <a:gd name="T19" fmla="*/ 14 h 89"/>
                <a:gd name="T20" fmla="*/ 22 w 65"/>
                <a:gd name="T21" fmla="*/ 24 h 89"/>
                <a:gd name="T22" fmla="*/ 39 w 65"/>
                <a:gd name="T23" fmla="*/ 36 h 89"/>
                <a:gd name="T24" fmla="*/ 65 w 65"/>
                <a:gd name="T25" fmla="*/ 62 h 89"/>
                <a:gd name="T26" fmla="*/ 35 w 65"/>
                <a:gd name="T27" fmla="*/ 89 h 89"/>
                <a:gd name="T28" fmla="*/ 0 w 65"/>
                <a:gd name="T29" fmla="*/ 7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89">
                  <a:moveTo>
                    <a:pt x="0" y="74"/>
                  </a:moveTo>
                  <a:cubicBezTo>
                    <a:pt x="15" y="62"/>
                    <a:pt x="15" y="62"/>
                    <a:pt x="15" y="62"/>
                  </a:cubicBezTo>
                  <a:cubicBezTo>
                    <a:pt x="20" y="69"/>
                    <a:pt x="27" y="74"/>
                    <a:pt x="34" y="74"/>
                  </a:cubicBezTo>
                  <a:cubicBezTo>
                    <a:pt x="43" y="74"/>
                    <a:pt x="48" y="68"/>
                    <a:pt x="48" y="62"/>
                  </a:cubicBezTo>
                  <a:cubicBezTo>
                    <a:pt x="48" y="55"/>
                    <a:pt x="39" y="52"/>
                    <a:pt x="30" y="49"/>
                  </a:cubicBezTo>
                  <a:cubicBezTo>
                    <a:pt x="18" y="46"/>
                    <a:pt x="5" y="41"/>
                    <a:pt x="5" y="25"/>
                  </a:cubicBezTo>
                  <a:cubicBezTo>
                    <a:pt x="5" y="11"/>
                    <a:pt x="17" y="0"/>
                    <a:pt x="34" y="0"/>
                  </a:cubicBezTo>
                  <a:cubicBezTo>
                    <a:pt x="48" y="0"/>
                    <a:pt x="56" y="5"/>
                    <a:pt x="63" y="1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6" y="17"/>
                    <a:pt x="41" y="14"/>
                    <a:pt x="34" y="14"/>
                  </a:cubicBezTo>
                  <a:cubicBezTo>
                    <a:pt x="26" y="14"/>
                    <a:pt x="22" y="18"/>
                    <a:pt x="22" y="24"/>
                  </a:cubicBezTo>
                  <a:cubicBezTo>
                    <a:pt x="22" y="31"/>
                    <a:pt x="30" y="33"/>
                    <a:pt x="39" y="36"/>
                  </a:cubicBezTo>
                  <a:cubicBezTo>
                    <a:pt x="51" y="40"/>
                    <a:pt x="65" y="45"/>
                    <a:pt x="65" y="62"/>
                  </a:cubicBezTo>
                  <a:cubicBezTo>
                    <a:pt x="65" y="76"/>
                    <a:pt x="54" y="89"/>
                    <a:pt x="35" y="89"/>
                  </a:cubicBezTo>
                  <a:cubicBezTo>
                    <a:pt x="19" y="89"/>
                    <a:pt x="8" y="83"/>
                    <a:pt x="0" y="74"/>
                  </a:cubicBezTo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-5951538" y="7929563"/>
              <a:ext cx="187325" cy="207963"/>
            </a:xfrm>
            <a:custGeom>
              <a:avLst/>
              <a:gdLst>
                <a:gd name="T0" fmla="*/ 46 w 118"/>
                <a:gd name="T1" fmla="*/ 0 h 131"/>
                <a:gd name="T2" fmla="*/ 72 w 118"/>
                <a:gd name="T3" fmla="*/ 0 h 131"/>
                <a:gd name="T4" fmla="*/ 118 w 118"/>
                <a:gd name="T5" fmla="*/ 131 h 131"/>
                <a:gd name="T6" fmla="*/ 93 w 118"/>
                <a:gd name="T7" fmla="*/ 131 h 131"/>
                <a:gd name="T8" fmla="*/ 84 w 118"/>
                <a:gd name="T9" fmla="*/ 107 h 131"/>
                <a:gd name="T10" fmla="*/ 34 w 118"/>
                <a:gd name="T11" fmla="*/ 107 h 131"/>
                <a:gd name="T12" fmla="*/ 25 w 118"/>
                <a:gd name="T13" fmla="*/ 131 h 131"/>
                <a:gd name="T14" fmla="*/ 0 w 118"/>
                <a:gd name="T15" fmla="*/ 131 h 131"/>
                <a:gd name="T16" fmla="*/ 46 w 118"/>
                <a:gd name="T17" fmla="*/ 0 h 131"/>
                <a:gd name="T18" fmla="*/ 42 w 118"/>
                <a:gd name="T19" fmla="*/ 84 h 131"/>
                <a:gd name="T20" fmla="*/ 76 w 118"/>
                <a:gd name="T21" fmla="*/ 84 h 131"/>
                <a:gd name="T22" fmla="*/ 60 w 118"/>
                <a:gd name="T23" fmla="*/ 35 h 131"/>
                <a:gd name="T24" fmla="*/ 42 w 118"/>
                <a:gd name="T25" fmla="*/ 8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31">
                  <a:moveTo>
                    <a:pt x="46" y="0"/>
                  </a:moveTo>
                  <a:lnTo>
                    <a:pt x="72" y="0"/>
                  </a:lnTo>
                  <a:lnTo>
                    <a:pt x="118" y="131"/>
                  </a:lnTo>
                  <a:lnTo>
                    <a:pt x="93" y="131"/>
                  </a:lnTo>
                  <a:lnTo>
                    <a:pt x="84" y="107"/>
                  </a:lnTo>
                  <a:lnTo>
                    <a:pt x="34" y="107"/>
                  </a:lnTo>
                  <a:lnTo>
                    <a:pt x="25" y="131"/>
                  </a:lnTo>
                  <a:lnTo>
                    <a:pt x="0" y="131"/>
                  </a:lnTo>
                  <a:lnTo>
                    <a:pt x="46" y="0"/>
                  </a:lnTo>
                  <a:close/>
                  <a:moveTo>
                    <a:pt x="42" y="84"/>
                  </a:moveTo>
                  <a:lnTo>
                    <a:pt x="76" y="84"/>
                  </a:lnTo>
                  <a:lnTo>
                    <a:pt x="60" y="35"/>
                  </a:lnTo>
                  <a:lnTo>
                    <a:pt x="42" y="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-5746750" y="7929563"/>
              <a:ext cx="201613" cy="207963"/>
            </a:xfrm>
            <a:custGeom>
              <a:avLst/>
              <a:gdLst>
                <a:gd name="T0" fmla="*/ 0 w 127"/>
                <a:gd name="T1" fmla="*/ 0 h 131"/>
                <a:gd name="T2" fmla="*/ 24 w 127"/>
                <a:gd name="T3" fmla="*/ 0 h 131"/>
                <a:gd name="T4" fmla="*/ 63 w 127"/>
                <a:gd name="T5" fmla="*/ 54 h 131"/>
                <a:gd name="T6" fmla="*/ 105 w 127"/>
                <a:gd name="T7" fmla="*/ 0 h 131"/>
                <a:gd name="T8" fmla="*/ 127 w 127"/>
                <a:gd name="T9" fmla="*/ 0 h 131"/>
                <a:gd name="T10" fmla="*/ 127 w 127"/>
                <a:gd name="T11" fmla="*/ 131 h 131"/>
                <a:gd name="T12" fmla="*/ 103 w 127"/>
                <a:gd name="T13" fmla="*/ 131 h 131"/>
                <a:gd name="T14" fmla="*/ 103 w 127"/>
                <a:gd name="T15" fmla="*/ 39 h 131"/>
                <a:gd name="T16" fmla="*/ 63 w 127"/>
                <a:gd name="T17" fmla="*/ 93 h 131"/>
                <a:gd name="T18" fmla="*/ 24 w 127"/>
                <a:gd name="T19" fmla="*/ 39 h 131"/>
                <a:gd name="T20" fmla="*/ 24 w 127"/>
                <a:gd name="T21" fmla="*/ 131 h 131"/>
                <a:gd name="T22" fmla="*/ 0 w 127"/>
                <a:gd name="T23" fmla="*/ 131 h 131"/>
                <a:gd name="T24" fmla="*/ 0 w 127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31">
                  <a:moveTo>
                    <a:pt x="0" y="0"/>
                  </a:moveTo>
                  <a:lnTo>
                    <a:pt x="24" y="0"/>
                  </a:lnTo>
                  <a:lnTo>
                    <a:pt x="63" y="54"/>
                  </a:lnTo>
                  <a:lnTo>
                    <a:pt x="105" y="0"/>
                  </a:lnTo>
                  <a:lnTo>
                    <a:pt x="127" y="0"/>
                  </a:lnTo>
                  <a:lnTo>
                    <a:pt x="127" y="131"/>
                  </a:lnTo>
                  <a:lnTo>
                    <a:pt x="103" y="131"/>
                  </a:lnTo>
                  <a:lnTo>
                    <a:pt x="103" y="39"/>
                  </a:lnTo>
                  <a:lnTo>
                    <a:pt x="63" y="93"/>
                  </a:lnTo>
                  <a:lnTo>
                    <a:pt x="24" y="39"/>
                  </a:lnTo>
                  <a:lnTo>
                    <a:pt x="24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-5532438" y="7927976"/>
              <a:ext cx="153988" cy="211138"/>
            </a:xfrm>
            <a:custGeom>
              <a:avLst/>
              <a:gdLst>
                <a:gd name="T0" fmla="*/ 0 w 65"/>
                <a:gd name="T1" fmla="*/ 74 h 89"/>
                <a:gd name="T2" fmla="*/ 15 w 65"/>
                <a:gd name="T3" fmla="*/ 62 h 89"/>
                <a:gd name="T4" fmla="*/ 34 w 65"/>
                <a:gd name="T5" fmla="*/ 74 h 89"/>
                <a:gd name="T6" fmla="*/ 48 w 65"/>
                <a:gd name="T7" fmla="*/ 62 h 89"/>
                <a:gd name="T8" fmla="*/ 29 w 65"/>
                <a:gd name="T9" fmla="*/ 49 h 89"/>
                <a:gd name="T10" fmla="*/ 5 w 65"/>
                <a:gd name="T11" fmla="*/ 25 h 89"/>
                <a:gd name="T12" fmla="*/ 34 w 65"/>
                <a:gd name="T13" fmla="*/ 0 h 89"/>
                <a:gd name="T14" fmla="*/ 63 w 65"/>
                <a:gd name="T15" fmla="*/ 12 h 89"/>
                <a:gd name="T16" fmla="*/ 50 w 65"/>
                <a:gd name="T17" fmla="*/ 22 h 89"/>
                <a:gd name="T18" fmla="*/ 34 w 65"/>
                <a:gd name="T19" fmla="*/ 14 h 89"/>
                <a:gd name="T20" fmla="*/ 22 w 65"/>
                <a:gd name="T21" fmla="*/ 24 h 89"/>
                <a:gd name="T22" fmla="*/ 39 w 65"/>
                <a:gd name="T23" fmla="*/ 36 h 89"/>
                <a:gd name="T24" fmla="*/ 65 w 65"/>
                <a:gd name="T25" fmla="*/ 62 h 89"/>
                <a:gd name="T26" fmla="*/ 34 w 65"/>
                <a:gd name="T27" fmla="*/ 89 h 89"/>
                <a:gd name="T28" fmla="*/ 0 w 65"/>
                <a:gd name="T29" fmla="*/ 7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89">
                  <a:moveTo>
                    <a:pt x="0" y="74"/>
                  </a:moveTo>
                  <a:cubicBezTo>
                    <a:pt x="15" y="62"/>
                    <a:pt x="15" y="62"/>
                    <a:pt x="15" y="62"/>
                  </a:cubicBezTo>
                  <a:cubicBezTo>
                    <a:pt x="20" y="69"/>
                    <a:pt x="26" y="74"/>
                    <a:pt x="34" y="74"/>
                  </a:cubicBezTo>
                  <a:cubicBezTo>
                    <a:pt x="43" y="74"/>
                    <a:pt x="48" y="68"/>
                    <a:pt x="48" y="62"/>
                  </a:cubicBezTo>
                  <a:cubicBezTo>
                    <a:pt x="48" y="55"/>
                    <a:pt x="39" y="52"/>
                    <a:pt x="29" y="49"/>
                  </a:cubicBezTo>
                  <a:cubicBezTo>
                    <a:pt x="18" y="46"/>
                    <a:pt x="5" y="41"/>
                    <a:pt x="5" y="25"/>
                  </a:cubicBezTo>
                  <a:cubicBezTo>
                    <a:pt x="5" y="11"/>
                    <a:pt x="17" y="0"/>
                    <a:pt x="34" y="0"/>
                  </a:cubicBezTo>
                  <a:cubicBezTo>
                    <a:pt x="48" y="0"/>
                    <a:pt x="56" y="5"/>
                    <a:pt x="63" y="1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6" y="17"/>
                    <a:pt x="41" y="14"/>
                    <a:pt x="34" y="14"/>
                  </a:cubicBezTo>
                  <a:cubicBezTo>
                    <a:pt x="26" y="14"/>
                    <a:pt x="22" y="18"/>
                    <a:pt x="22" y="24"/>
                  </a:cubicBezTo>
                  <a:cubicBezTo>
                    <a:pt x="22" y="31"/>
                    <a:pt x="30" y="33"/>
                    <a:pt x="39" y="36"/>
                  </a:cubicBezTo>
                  <a:cubicBezTo>
                    <a:pt x="51" y="40"/>
                    <a:pt x="65" y="45"/>
                    <a:pt x="65" y="62"/>
                  </a:cubicBezTo>
                  <a:cubicBezTo>
                    <a:pt x="65" y="76"/>
                    <a:pt x="54" y="89"/>
                    <a:pt x="34" y="89"/>
                  </a:cubicBezTo>
                  <a:cubicBezTo>
                    <a:pt x="19" y="89"/>
                    <a:pt x="8" y="83"/>
                    <a:pt x="0" y="7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-5360988" y="7929563"/>
              <a:ext cx="149225" cy="209550"/>
            </a:xfrm>
            <a:custGeom>
              <a:avLst/>
              <a:gdLst>
                <a:gd name="T0" fmla="*/ 0 w 63"/>
                <a:gd name="T1" fmla="*/ 57 h 88"/>
                <a:gd name="T2" fmla="*/ 0 w 63"/>
                <a:gd name="T3" fmla="*/ 0 h 88"/>
                <a:gd name="T4" fmla="*/ 17 w 63"/>
                <a:gd name="T5" fmla="*/ 0 h 88"/>
                <a:gd name="T6" fmla="*/ 17 w 63"/>
                <a:gd name="T7" fmla="*/ 58 h 88"/>
                <a:gd name="T8" fmla="*/ 32 w 63"/>
                <a:gd name="T9" fmla="*/ 73 h 88"/>
                <a:gd name="T10" fmla="*/ 47 w 63"/>
                <a:gd name="T11" fmla="*/ 58 h 88"/>
                <a:gd name="T12" fmla="*/ 47 w 63"/>
                <a:gd name="T13" fmla="*/ 0 h 88"/>
                <a:gd name="T14" fmla="*/ 63 w 63"/>
                <a:gd name="T15" fmla="*/ 0 h 88"/>
                <a:gd name="T16" fmla="*/ 63 w 63"/>
                <a:gd name="T17" fmla="*/ 57 h 88"/>
                <a:gd name="T18" fmla="*/ 32 w 63"/>
                <a:gd name="T19" fmla="*/ 88 h 88"/>
                <a:gd name="T20" fmla="*/ 0 w 63"/>
                <a:gd name="T21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88">
                  <a:moveTo>
                    <a:pt x="0" y="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66"/>
                    <a:pt x="23" y="73"/>
                    <a:pt x="32" y="73"/>
                  </a:cubicBezTo>
                  <a:cubicBezTo>
                    <a:pt x="40" y="73"/>
                    <a:pt x="47" y="66"/>
                    <a:pt x="47" y="58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77"/>
                    <a:pt x="50" y="88"/>
                    <a:pt x="32" y="88"/>
                  </a:cubicBezTo>
                  <a:cubicBezTo>
                    <a:pt x="14" y="88"/>
                    <a:pt x="0" y="77"/>
                    <a:pt x="0" y="5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-5187950" y="7929563"/>
              <a:ext cx="174625" cy="207963"/>
            </a:xfrm>
            <a:custGeom>
              <a:avLst/>
              <a:gdLst>
                <a:gd name="T0" fmla="*/ 0 w 110"/>
                <a:gd name="T1" fmla="*/ 0 h 131"/>
                <a:gd name="T2" fmla="*/ 29 w 110"/>
                <a:gd name="T3" fmla="*/ 0 h 131"/>
                <a:gd name="T4" fmla="*/ 84 w 110"/>
                <a:gd name="T5" fmla="*/ 89 h 131"/>
                <a:gd name="T6" fmla="*/ 84 w 110"/>
                <a:gd name="T7" fmla="*/ 0 h 131"/>
                <a:gd name="T8" fmla="*/ 110 w 110"/>
                <a:gd name="T9" fmla="*/ 0 h 131"/>
                <a:gd name="T10" fmla="*/ 110 w 110"/>
                <a:gd name="T11" fmla="*/ 131 h 131"/>
                <a:gd name="T12" fmla="*/ 83 w 110"/>
                <a:gd name="T13" fmla="*/ 131 h 131"/>
                <a:gd name="T14" fmla="*/ 24 w 110"/>
                <a:gd name="T15" fmla="*/ 39 h 131"/>
                <a:gd name="T16" fmla="*/ 24 w 110"/>
                <a:gd name="T17" fmla="*/ 131 h 131"/>
                <a:gd name="T18" fmla="*/ 0 w 110"/>
                <a:gd name="T19" fmla="*/ 131 h 131"/>
                <a:gd name="T20" fmla="*/ 0 w 110"/>
                <a:gd name="T21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31">
                  <a:moveTo>
                    <a:pt x="0" y="0"/>
                  </a:moveTo>
                  <a:lnTo>
                    <a:pt x="29" y="0"/>
                  </a:lnTo>
                  <a:lnTo>
                    <a:pt x="84" y="89"/>
                  </a:lnTo>
                  <a:lnTo>
                    <a:pt x="84" y="0"/>
                  </a:lnTo>
                  <a:lnTo>
                    <a:pt x="110" y="0"/>
                  </a:lnTo>
                  <a:lnTo>
                    <a:pt x="110" y="131"/>
                  </a:lnTo>
                  <a:lnTo>
                    <a:pt x="83" y="131"/>
                  </a:lnTo>
                  <a:lnTo>
                    <a:pt x="24" y="39"/>
                  </a:lnTo>
                  <a:lnTo>
                    <a:pt x="24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-4997450" y="7927976"/>
              <a:ext cx="209550" cy="211138"/>
            </a:xfrm>
            <a:custGeom>
              <a:avLst/>
              <a:gdLst>
                <a:gd name="T0" fmla="*/ 0 w 88"/>
                <a:gd name="T1" fmla="*/ 44 h 89"/>
                <a:gd name="T2" fmla="*/ 45 w 88"/>
                <a:gd name="T3" fmla="*/ 0 h 89"/>
                <a:gd name="T4" fmla="*/ 85 w 88"/>
                <a:gd name="T5" fmla="*/ 22 h 89"/>
                <a:gd name="T6" fmla="*/ 70 w 88"/>
                <a:gd name="T7" fmla="*/ 30 h 89"/>
                <a:gd name="T8" fmla="*/ 45 w 88"/>
                <a:gd name="T9" fmla="*/ 15 h 89"/>
                <a:gd name="T10" fmla="*/ 16 w 88"/>
                <a:gd name="T11" fmla="*/ 44 h 89"/>
                <a:gd name="T12" fmla="*/ 46 w 88"/>
                <a:gd name="T13" fmla="*/ 73 h 89"/>
                <a:gd name="T14" fmla="*/ 71 w 88"/>
                <a:gd name="T15" fmla="*/ 55 h 89"/>
                <a:gd name="T16" fmla="*/ 43 w 88"/>
                <a:gd name="T17" fmla="*/ 55 h 89"/>
                <a:gd name="T18" fmla="*/ 43 w 88"/>
                <a:gd name="T19" fmla="*/ 39 h 89"/>
                <a:gd name="T20" fmla="*/ 88 w 88"/>
                <a:gd name="T21" fmla="*/ 39 h 89"/>
                <a:gd name="T22" fmla="*/ 88 w 88"/>
                <a:gd name="T23" fmla="*/ 45 h 89"/>
                <a:gd name="T24" fmla="*/ 46 w 88"/>
                <a:gd name="T25" fmla="*/ 89 h 89"/>
                <a:gd name="T26" fmla="*/ 0 w 88"/>
                <a:gd name="T27" fmla="*/ 4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" h="89">
                  <a:moveTo>
                    <a:pt x="0" y="44"/>
                  </a:moveTo>
                  <a:cubicBezTo>
                    <a:pt x="0" y="19"/>
                    <a:pt x="19" y="0"/>
                    <a:pt x="45" y="0"/>
                  </a:cubicBezTo>
                  <a:cubicBezTo>
                    <a:pt x="63" y="0"/>
                    <a:pt x="77" y="9"/>
                    <a:pt x="85" y="22"/>
                  </a:cubicBezTo>
                  <a:cubicBezTo>
                    <a:pt x="70" y="30"/>
                    <a:pt x="70" y="30"/>
                    <a:pt x="70" y="30"/>
                  </a:cubicBezTo>
                  <a:cubicBezTo>
                    <a:pt x="65" y="21"/>
                    <a:pt x="56" y="15"/>
                    <a:pt x="45" y="15"/>
                  </a:cubicBezTo>
                  <a:cubicBezTo>
                    <a:pt x="29" y="15"/>
                    <a:pt x="16" y="28"/>
                    <a:pt x="16" y="44"/>
                  </a:cubicBezTo>
                  <a:cubicBezTo>
                    <a:pt x="16" y="61"/>
                    <a:pt x="29" y="73"/>
                    <a:pt x="46" y="73"/>
                  </a:cubicBezTo>
                  <a:cubicBezTo>
                    <a:pt x="59" y="73"/>
                    <a:pt x="68" y="66"/>
                    <a:pt x="71" y="55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69"/>
                    <a:pt x="72" y="89"/>
                    <a:pt x="46" y="89"/>
                  </a:cubicBezTo>
                  <a:cubicBezTo>
                    <a:pt x="18" y="89"/>
                    <a:pt x="0" y="69"/>
                    <a:pt x="0" y="4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-6116638" y="8201026"/>
              <a:ext cx="155575" cy="214313"/>
            </a:xfrm>
            <a:custGeom>
              <a:avLst/>
              <a:gdLst>
                <a:gd name="T0" fmla="*/ 0 w 65"/>
                <a:gd name="T1" fmla="*/ 74 h 90"/>
                <a:gd name="T2" fmla="*/ 15 w 65"/>
                <a:gd name="T3" fmla="*/ 62 h 90"/>
                <a:gd name="T4" fmla="*/ 34 w 65"/>
                <a:gd name="T5" fmla="*/ 74 h 90"/>
                <a:gd name="T6" fmla="*/ 48 w 65"/>
                <a:gd name="T7" fmla="*/ 62 h 90"/>
                <a:gd name="T8" fmla="*/ 30 w 65"/>
                <a:gd name="T9" fmla="*/ 50 h 90"/>
                <a:gd name="T10" fmla="*/ 5 w 65"/>
                <a:gd name="T11" fmla="*/ 25 h 90"/>
                <a:gd name="T12" fmla="*/ 34 w 65"/>
                <a:gd name="T13" fmla="*/ 0 h 90"/>
                <a:gd name="T14" fmla="*/ 63 w 65"/>
                <a:gd name="T15" fmla="*/ 13 h 90"/>
                <a:gd name="T16" fmla="*/ 50 w 65"/>
                <a:gd name="T17" fmla="*/ 23 h 90"/>
                <a:gd name="T18" fmla="*/ 34 w 65"/>
                <a:gd name="T19" fmla="*/ 14 h 90"/>
                <a:gd name="T20" fmla="*/ 22 w 65"/>
                <a:gd name="T21" fmla="*/ 24 h 90"/>
                <a:gd name="T22" fmla="*/ 39 w 65"/>
                <a:gd name="T23" fmla="*/ 37 h 90"/>
                <a:gd name="T24" fmla="*/ 65 w 65"/>
                <a:gd name="T25" fmla="*/ 63 h 90"/>
                <a:gd name="T26" fmla="*/ 35 w 65"/>
                <a:gd name="T27" fmla="*/ 90 h 90"/>
                <a:gd name="T28" fmla="*/ 0 w 65"/>
                <a:gd name="T29" fmla="*/ 7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90">
                  <a:moveTo>
                    <a:pt x="0" y="74"/>
                  </a:moveTo>
                  <a:cubicBezTo>
                    <a:pt x="15" y="62"/>
                    <a:pt x="15" y="62"/>
                    <a:pt x="15" y="62"/>
                  </a:cubicBezTo>
                  <a:cubicBezTo>
                    <a:pt x="20" y="70"/>
                    <a:pt x="27" y="74"/>
                    <a:pt x="34" y="74"/>
                  </a:cubicBezTo>
                  <a:cubicBezTo>
                    <a:pt x="43" y="74"/>
                    <a:pt x="48" y="69"/>
                    <a:pt x="48" y="62"/>
                  </a:cubicBezTo>
                  <a:cubicBezTo>
                    <a:pt x="48" y="55"/>
                    <a:pt x="39" y="53"/>
                    <a:pt x="30" y="50"/>
                  </a:cubicBezTo>
                  <a:cubicBezTo>
                    <a:pt x="18" y="46"/>
                    <a:pt x="5" y="42"/>
                    <a:pt x="5" y="25"/>
                  </a:cubicBezTo>
                  <a:cubicBezTo>
                    <a:pt x="5" y="11"/>
                    <a:pt x="17" y="0"/>
                    <a:pt x="34" y="0"/>
                  </a:cubicBezTo>
                  <a:cubicBezTo>
                    <a:pt x="48" y="0"/>
                    <a:pt x="56" y="5"/>
                    <a:pt x="63" y="1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6" y="17"/>
                    <a:pt x="41" y="14"/>
                    <a:pt x="34" y="14"/>
                  </a:cubicBezTo>
                  <a:cubicBezTo>
                    <a:pt x="26" y="14"/>
                    <a:pt x="22" y="19"/>
                    <a:pt x="22" y="24"/>
                  </a:cubicBezTo>
                  <a:cubicBezTo>
                    <a:pt x="22" y="31"/>
                    <a:pt x="30" y="34"/>
                    <a:pt x="39" y="37"/>
                  </a:cubicBezTo>
                  <a:cubicBezTo>
                    <a:pt x="51" y="41"/>
                    <a:pt x="65" y="46"/>
                    <a:pt x="65" y="63"/>
                  </a:cubicBezTo>
                  <a:cubicBezTo>
                    <a:pt x="65" y="76"/>
                    <a:pt x="54" y="90"/>
                    <a:pt x="35" y="90"/>
                  </a:cubicBezTo>
                  <a:cubicBezTo>
                    <a:pt x="19" y="90"/>
                    <a:pt x="8" y="83"/>
                    <a:pt x="0" y="74"/>
                  </a:cubicBezTo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-5951538" y="8204201"/>
              <a:ext cx="282575" cy="206375"/>
            </a:xfrm>
            <a:custGeom>
              <a:avLst/>
              <a:gdLst>
                <a:gd name="T0" fmla="*/ 0 w 178"/>
                <a:gd name="T1" fmla="*/ 0 h 130"/>
                <a:gd name="T2" fmla="*/ 25 w 178"/>
                <a:gd name="T3" fmla="*/ 0 h 130"/>
                <a:gd name="T4" fmla="*/ 51 w 178"/>
                <a:gd name="T5" fmla="*/ 91 h 130"/>
                <a:gd name="T6" fmla="*/ 78 w 178"/>
                <a:gd name="T7" fmla="*/ 0 h 130"/>
                <a:gd name="T8" fmla="*/ 102 w 178"/>
                <a:gd name="T9" fmla="*/ 0 h 130"/>
                <a:gd name="T10" fmla="*/ 129 w 178"/>
                <a:gd name="T11" fmla="*/ 91 h 130"/>
                <a:gd name="T12" fmla="*/ 153 w 178"/>
                <a:gd name="T13" fmla="*/ 0 h 130"/>
                <a:gd name="T14" fmla="*/ 178 w 178"/>
                <a:gd name="T15" fmla="*/ 0 h 130"/>
                <a:gd name="T16" fmla="*/ 141 w 178"/>
                <a:gd name="T17" fmla="*/ 130 h 130"/>
                <a:gd name="T18" fmla="*/ 117 w 178"/>
                <a:gd name="T19" fmla="*/ 130 h 130"/>
                <a:gd name="T20" fmla="*/ 90 w 178"/>
                <a:gd name="T21" fmla="*/ 38 h 130"/>
                <a:gd name="T22" fmla="*/ 61 w 178"/>
                <a:gd name="T23" fmla="*/ 130 h 130"/>
                <a:gd name="T24" fmla="*/ 37 w 178"/>
                <a:gd name="T25" fmla="*/ 130 h 130"/>
                <a:gd name="T26" fmla="*/ 0 w 178"/>
                <a:gd name="T2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8" h="130">
                  <a:moveTo>
                    <a:pt x="0" y="0"/>
                  </a:moveTo>
                  <a:lnTo>
                    <a:pt x="25" y="0"/>
                  </a:lnTo>
                  <a:lnTo>
                    <a:pt x="51" y="91"/>
                  </a:lnTo>
                  <a:lnTo>
                    <a:pt x="78" y="0"/>
                  </a:lnTo>
                  <a:lnTo>
                    <a:pt x="102" y="0"/>
                  </a:lnTo>
                  <a:lnTo>
                    <a:pt x="129" y="91"/>
                  </a:lnTo>
                  <a:lnTo>
                    <a:pt x="153" y="0"/>
                  </a:lnTo>
                  <a:lnTo>
                    <a:pt x="178" y="0"/>
                  </a:lnTo>
                  <a:lnTo>
                    <a:pt x="141" y="130"/>
                  </a:lnTo>
                  <a:lnTo>
                    <a:pt x="117" y="130"/>
                  </a:lnTo>
                  <a:lnTo>
                    <a:pt x="90" y="38"/>
                  </a:lnTo>
                  <a:lnTo>
                    <a:pt x="61" y="130"/>
                  </a:lnTo>
                  <a:lnTo>
                    <a:pt x="37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-6111875" y="8478838"/>
              <a:ext cx="185738" cy="207963"/>
            </a:xfrm>
            <a:custGeom>
              <a:avLst/>
              <a:gdLst>
                <a:gd name="T0" fmla="*/ 47 w 117"/>
                <a:gd name="T1" fmla="*/ 0 h 131"/>
                <a:gd name="T2" fmla="*/ 71 w 117"/>
                <a:gd name="T3" fmla="*/ 0 h 131"/>
                <a:gd name="T4" fmla="*/ 117 w 117"/>
                <a:gd name="T5" fmla="*/ 131 h 131"/>
                <a:gd name="T6" fmla="*/ 92 w 117"/>
                <a:gd name="T7" fmla="*/ 131 h 131"/>
                <a:gd name="T8" fmla="*/ 84 w 117"/>
                <a:gd name="T9" fmla="*/ 107 h 131"/>
                <a:gd name="T10" fmla="*/ 33 w 117"/>
                <a:gd name="T11" fmla="*/ 107 h 131"/>
                <a:gd name="T12" fmla="*/ 26 w 117"/>
                <a:gd name="T13" fmla="*/ 131 h 131"/>
                <a:gd name="T14" fmla="*/ 0 w 117"/>
                <a:gd name="T15" fmla="*/ 131 h 131"/>
                <a:gd name="T16" fmla="*/ 47 w 117"/>
                <a:gd name="T17" fmla="*/ 0 h 131"/>
                <a:gd name="T18" fmla="*/ 42 w 117"/>
                <a:gd name="T19" fmla="*/ 84 h 131"/>
                <a:gd name="T20" fmla="*/ 77 w 117"/>
                <a:gd name="T21" fmla="*/ 84 h 131"/>
                <a:gd name="T22" fmla="*/ 59 w 117"/>
                <a:gd name="T23" fmla="*/ 35 h 131"/>
                <a:gd name="T24" fmla="*/ 42 w 117"/>
                <a:gd name="T25" fmla="*/ 8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31">
                  <a:moveTo>
                    <a:pt x="47" y="0"/>
                  </a:moveTo>
                  <a:lnTo>
                    <a:pt x="71" y="0"/>
                  </a:lnTo>
                  <a:lnTo>
                    <a:pt x="117" y="131"/>
                  </a:lnTo>
                  <a:lnTo>
                    <a:pt x="92" y="131"/>
                  </a:lnTo>
                  <a:lnTo>
                    <a:pt x="84" y="107"/>
                  </a:lnTo>
                  <a:lnTo>
                    <a:pt x="33" y="107"/>
                  </a:lnTo>
                  <a:lnTo>
                    <a:pt x="26" y="131"/>
                  </a:lnTo>
                  <a:lnTo>
                    <a:pt x="0" y="131"/>
                  </a:lnTo>
                  <a:lnTo>
                    <a:pt x="47" y="0"/>
                  </a:lnTo>
                  <a:close/>
                  <a:moveTo>
                    <a:pt x="42" y="84"/>
                  </a:moveTo>
                  <a:lnTo>
                    <a:pt x="77" y="84"/>
                  </a:lnTo>
                  <a:lnTo>
                    <a:pt x="59" y="35"/>
                  </a:lnTo>
                  <a:lnTo>
                    <a:pt x="42" y="84"/>
                  </a:lnTo>
                  <a:close/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-5913438" y="8474076"/>
              <a:ext cx="200025" cy="214313"/>
            </a:xfrm>
            <a:custGeom>
              <a:avLst/>
              <a:gdLst>
                <a:gd name="T0" fmla="*/ 0 w 84"/>
                <a:gd name="T1" fmla="*/ 45 h 90"/>
                <a:gd name="T2" fmla="*/ 45 w 84"/>
                <a:gd name="T3" fmla="*/ 0 h 90"/>
                <a:gd name="T4" fmla="*/ 83 w 84"/>
                <a:gd name="T5" fmla="*/ 22 h 90"/>
                <a:gd name="T6" fmla="*/ 69 w 84"/>
                <a:gd name="T7" fmla="*/ 31 h 90"/>
                <a:gd name="T8" fmla="*/ 45 w 84"/>
                <a:gd name="T9" fmla="*/ 16 h 90"/>
                <a:gd name="T10" fmla="*/ 16 w 84"/>
                <a:gd name="T11" fmla="*/ 45 h 90"/>
                <a:gd name="T12" fmla="*/ 44 w 84"/>
                <a:gd name="T13" fmla="*/ 74 h 90"/>
                <a:gd name="T14" fmla="*/ 69 w 84"/>
                <a:gd name="T15" fmla="*/ 57 h 90"/>
                <a:gd name="T16" fmla="*/ 84 w 84"/>
                <a:gd name="T17" fmla="*/ 65 h 90"/>
                <a:gd name="T18" fmla="*/ 45 w 84"/>
                <a:gd name="T19" fmla="*/ 90 h 90"/>
                <a:gd name="T20" fmla="*/ 0 w 84"/>
                <a:gd name="T21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90">
                  <a:moveTo>
                    <a:pt x="0" y="45"/>
                  </a:moveTo>
                  <a:cubicBezTo>
                    <a:pt x="0" y="19"/>
                    <a:pt x="19" y="0"/>
                    <a:pt x="45" y="0"/>
                  </a:cubicBezTo>
                  <a:cubicBezTo>
                    <a:pt x="61" y="0"/>
                    <a:pt x="75" y="9"/>
                    <a:pt x="83" y="22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64" y="22"/>
                    <a:pt x="56" y="16"/>
                    <a:pt x="45" y="16"/>
                  </a:cubicBezTo>
                  <a:cubicBezTo>
                    <a:pt x="28" y="16"/>
                    <a:pt x="16" y="29"/>
                    <a:pt x="16" y="45"/>
                  </a:cubicBezTo>
                  <a:cubicBezTo>
                    <a:pt x="16" y="61"/>
                    <a:pt x="28" y="74"/>
                    <a:pt x="44" y="74"/>
                  </a:cubicBezTo>
                  <a:cubicBezTo>
                    <a:pt x="56" y="74"/>
                    <a:pt x="65" y="67"/>
                    <a:pt x="69" y="57"/>
                  </a:cubicBezTo>
                  <a:cubicBezTo>
                    <a:pt x="84" y="65"/>
                    <a:pt x="84" y="65"/>
                    <a:pt x="84" y="65"/>
                  </a:cubicBezTo>
                  <a:cubicBezTo>
                    <a:pt x="77" y="80"/>
                    <a:pt x="62" y="90"/>
                    <a:pt x="45" y="90"/>
                  </a:cubicBezTo>
                  <a:cubicBezTo>
                    <a:pt x="18" y="90"/>
                    <a:pt x="0" y="70"/>
                    <a:pt x="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-5707063" y="8478838"/>
              <a:ext cx="188913" cy="207963"/>
            </a:xfrm>
            <a:custGeom>
              <a:avLst/>
              <a:gdLst>
                <a:gd name="T0" fmla="*/ 47 w 119"/>
                <a:gd name="T1" fmla="*/ 0 h 131"/>
                <a:gd name="T2" fmla="*/ 72 w 119"/>
                <a:gd name="T3" fmla="*/ 0 h 131"/>
                <a:gd name="T4" fmla="*/ 119 w 119"/>
                <a:gd name="T5" fmla="*/ 131 h 131"/>
                <a:gd name="T6" fmla="*/ 93 w 119"/>
                <a:gd name="T7" fmla="*/ 131 h 131"/>
                <a:gd name="T8" fmla="*/ 86 w 119"/>
                <a:gd name="T9" fmla="*/ 107 h 131"/>
                <a:gd name="T10" fmla="*/ 35 w 119"/>
                <a:gd name="T11" fmla="*/ 107 h 131"/>
                <a:gd name="T12" fmla="*/ 26 w 119"/>
                <a:gd name="T13" fmla="*/ 131 h 131"/>
                <a:gd name="T14" fmla="*/ 0 w 119"/>
                <a:gd name="T15" fmla="*/ 131 h 131"/>
                <a:gd name="T16" fmla="*/ 47 w 119"/>
                <a:gd name="T17" fmla="*/ 0 h 131"/>
                <a:gd name="T18" fmla="*/ 42 w 119"/>
                <a:gd name="T19" fmla="*/ 84 h 131"/>
                <a:gd name="T20" fmla="*/ 77 w 119"/>
                <a:gd name="T21" fmla="*/ 84 h 131"/>
                <a:gd name="T22" fmla="*/ 60 w 119"/>
                <a:gd name="T23" fmla="*/ 35 h 131"/>
                <a:gd name="T24" fmla="*/ 42 w 119"/>
                <a:gd name="T25" fmla="*/ 8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31">
                  <a:moveTo>
                    <a:pt x="47" y="0"/>
                  </a:moveTo>
                  <a:lnTo>
                    <a:pt x="72" y="0"/>
                  </a:lnTo>
                  <a:lnTo>
                    <a:pt x="119" y="131"/>
                  </a:lnTo>
                  <a:lnTo>
                    <a:pt x="93" y="131"/>
                  </a:lnTo>
                  <a:lnTo>
                    <a:pt x="86" y="107"/>
                  </a:lnTo>
                  <a:lnTo>
                    <a:pt x="35" y="107"/>
                  </a:lnTo>
                  <a:lnTo>
                    <a:pt x="26" y="131"/>
                  </a:lnTo>
                  <a:lnTo>
                    <a:pt x="0" y="131"/>
                  </a:lnTo>
                  <a:lnTo>
                    <a:pt x="47" y="0"/>
                  </a:lnTo>
                  <a:close/>
                  <a:moveTo>
                    <a:pt x="42" y="84"/>
                  </a:moveTo>
                  <a:lnTo>
                    <a:pt x="77" y="84"/>
                  </a:lnTo>
                  <a:lnTo>
                    <a:pt x="60" y="35"/>
                  </a:lnTo>
                  <a:lnTo>
                    <a:pt x="42" y="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-5502275" y="8478838"/>
              <a:ext cx="166688" cy="207963"/>
            </a:xfrm>
            <a:custGeom>
              <a:avLst/>
              <a:gdLst>
                <a:gd name="T0" fmla="*/ 0 w 70"/>
                <a:gd name="T1" fmla="*/ 0 h 87"/>
                <a:gd name="T2" fmla="*/ 23 w 70"/>
                <a:gd name="T3" fmla="*/ 0 h 87"/>
                <a:gd name="T4" fmla="*/ 70 w 70"/>
                <a:gd name="T5" fmla="*/ 43 h 87"/>
                <a:gd name="T6" fmla="*/ 24 w 70"/>
                <a:gd name="T7" fmla="*/ 87 h 87"/>
                <a:gd name="T8" fmla="*/ 0 w 70"/>
                <a:gd name="T9" fmla="*/ 87 h 87"/>
                <a:gd name="T10" fmla="*/ 0 w 70"/>
                <a:gd name="T11" fmla="*/ 0 h 87"/>
                <a:gd name="T12" fmla="*/ 16 w 70"/>
                <a:gd name="T13" fmla="*/ 15 h 87"/>
                <a:gd name="T14" fmla="*/ 16 w 70"/>
                <a:gd name="T15" fmla="*/ 72 h 87"/>
                <a:gd name="T16" fmla="*/ 22 w 70"/>
                <a:gd name="T17" fmla="*/ 72 h 87"/>
                <a:gd name="T18" fmla="*/ 53 w 70"/>
                <a:gd name="T19" fmla="*/ 43 h 87"/>
                <a:gd name="T20" fmla="*/ 22 w 70"/>
                <a:gd name="T21" fmla="*/ 15 h 87"/>
                <a:gd name="T22" fmla="*/ 16 w 70"/>
                <a:gd name="T23" fmla="*/ 1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87">
                  <a:moveTo>
                    <a:pt x="0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53" y="0"/>
                    <a:pt x="70" y="19"/>
                    <a:pt x="70" y="43"/>
                  </a:cubicBezTo>
                  <a:cubicBezTo>
                    <a:pt x="70" y="68"/>
                    <a:pt x="51" y="87"/>
                    <a:pt x="24" y="87"/>
                  </a:cubicBezTo>
                  <a:cubicBezTo>
                    <a:pt x="0" y="87"/>
                    <a:pt x="0" y="87"/>
                    <a:pt x="0" y="87"/>
                  </a:cubicBezTo>
                  <a:lnTo>
                    <a:pt x="0" y="0"/>
                  </a:lnTo>
                  <a:close/>
                  <a:moveTo>
                    <a:pt x="16" y="1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41" y="72"/>
                    <a:pt x="53" y="60"/>
                    <a:pt x="53" y="43"/>
                  </a:cubicBezTo>
                  <a:cubicBezTo>
                    <a:pt x="53" y="27"/>
                    <a:pt x="43" y="15"/>
                    <a:pt x="22" y="15"/>
                  </a:cubicBezTo>
                  <a:lnTo>
                    <a:pt x="16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-5318125" y="8478838"/>
              <a:ext cx="123825" cy="207963"/>
            </a:xfrm>
            <a:custGeom>
              <a:avLst/>
              <a:gdLst>
                <a:gd name="T0" fmla="*/ 0 w 78"/>
                <a:gd name="T1" fmla="*/ 0 h 131"/>
                <a:gd name="T2" fmla="*/ 78 w 78"/>
                <a:gd name="T3" fmla="*/ 0 h 131"/>
                <a:gd name="T4" fmla="*/ 78 w 78"/>
                <a:gd name="T5" fmla="*/ 23 h 131"/>
                <a:gd name="T6" fmla="*/ 24 w 78"/>
                <a:gd name="T7" fmla="*/ 23 h 131"/>
                <a:gd name="T8" fmla="*/ 24 w 78"/>
                <a:gd name="T9" fmla="*/ 53 h 131"/>
                <a:gd name="T10" fmla="*/ 78 w 78"/>
                <a:gd name="T11" fmla="*/ 53 h 131"/>
                <a:gd name="T12" fmla="*/ 78 w 78"/>
                <a:gd name="T13" fmla="*/ 77 h 131"/>
                <a:gd name="T14" fmla="*/ 24 w 78"/>
                <a:gd name="T15" fmla="*/ 77 h 131"/>
                <a:gd name="T16" fmla="*/ 24 w 78"/>
                <a:gd name="T17" fmla="*/ 107 h 131"/>
                <a:gd name="T18" fmla="*/ 78 w 78"/>
                <a:gd name="T19" fmla="*/ 107 h 131"/>
                <a:gd name="T20" fmla="*/ 78 w 78"/>
                <a:gd name="T21" fmla="*/ 131 h 131"/>
                <a:gd name="T22" fmla="*/ 0 w 78"/>
                <a:gd name="T23" fmla="*/ 131 h 131"/>
                <a:gd name="T24" fmla="*/ 0 w 78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131">
                  <a:moveTo>
                    <a:pt x="0" y="0"/>
                  </a:moveTo>
                  <a:lnTo>
                    <a:pt x="78" y="0"/>
                  </a:lnTo>
                  <a:lnTo>
                    <a:pt x="78" y="23"/>
                  </a:lnTo>
                  <a:lnTo>
                    <a:pt x="24" y="23"/>
                  </a:lnTo>
                  <a:lnTo>
                    <a:pt x="24" y="53"/>
                  </a:lnTo>
                  <a:lnTo>
                    <a:pt x="78" y="53"/>
                  </a:lnTo>
                  <a:lnTo>
                    <a:pt x="78" y="77"/>
                  </a:lnTo>
                  <a:lnTo>
                    <a:pt x="24" y="77"/>
                  </a:lnTo>
                  <a:lnTo>
                    <a:pt x="24" y="107"/>
                  </a:lnTo>
                  <a:lnTo>
                    <a:pt x="78" y="107"/>
                  </a:lnTo>
                  <a:lnTo>
                    <a:pt x="78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-5173663" y="8478838"/>
              <a:ext cx="204788" cy="207963"/>
            </a:xfrm>
            <a:custGeom>
              <a:avLst/>
              <a:gdLst>
                <a:gd name="T0" fmla="*/ 0 w 129"/>
                <a:gd name="T1" fmla="*/ 0 h 131"/>
                <a:gd name="T2" fmla="*/ 24 w 129"/>
                <a:gd name="T3" fmla="*/ 0 h 131"/>
                <a:gd name="T4" fmla="*/ 65 w 129"/>
                <a:gd name="T5" fmla="*/ 54 h 131"/>
                <a:gd name="T6" fmla="*/ 105 w 129"/>
                <a:gd name="T7" fmla="*/ 0 h 131"/>
                <a:gd name="T8" fmla="*/ 129 w 129"/>
                <a:gd name="T9" fmla="*/ 0 h 131"/>
                <a:gd name="T10" fmla="*/ 129 w 129"/>
                <a:gd name="T11" fmla="*/ 131 h 131"/>
                <a:gd name="T12" fmla="*/ 104 w 129"/>
                <a:gd name="T13" fmla="*/ 131 h 131"/>
                <a:gd name="T14" fmla="*/ 104 w 129"/>
                <a:gd name="T15" fmla="*/ 39 h 131"/>
                <a:gd name="T16" fmla="*/ 65 w 129"/>
                <a:gd name="T17" fmla="*/ 93 h 131"/>
                <a:gd name="T18" fmla="*/ 24 w 129"/>
                <a:gd name="T19" fmla="*/ 39 h 131"/>
                <a:gd name="T20" fmla="*/ 24 w 129"/>
                <a:gd name="T21" fmla="*/ 131 h 131"/>
                <a:gd name="T22" fmla="*/ 0 w 129"/>
                <a:gd name="T23" fmla="*/ 131 h 131"/>
                <a:gd name="T24" fmla="*/ 0 w 129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131">
                  <a:moveTo>
                    <a:pt x="0" y="0"/>
                  </a:moveTo>
                  <a:lnTo>
                    <a:pt x="24" y="0"/>
                  </a:lnTo>
                  <a:lnTo>
                    <a:pt x="65" y="54"/>
                  </a:lnTo>
                  <a:lnTo>
                    <a:pt x="105" y="0"/>
                  </a:lnTo>
                  <a:lnTo>
                    <a:pt x="129" y="0"/>
                  </a:lnTo>
                  <a:lnTo>
                    <a:pt x="129" y="131"/>
                  </a:lnTo>
                  <a:lnTo>
                    <a:pt x="104" y="131"/>
                  </a:lnTo>
                  <a:lnTo>
                    <a:pt x="104" y="39"/>
                  </a:lnTo>
                  <a:lnTo>
                    <a:pt x="65" y="93"/>
                  </a:lnTo>
                  <a:lnTo>
                    <a:pt x="24" y="39"/>
                  </a:lnTo>
                  <a:lnTo>
                    <a:pt x="24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-4954588" y="8478838"/>
              <a:ext cx="173038" cy="207963"/>
            </a:xfrm>
            <a:custGeom>
              <a:avLst/>
              <a:gdLst>
                <a:gd name="T0" fmla="*/ 42 w 109"/>
                <a:gd name="T1" fmla="*/ 69 h 131"/>
                <a:gd name="T2" fmla="*/ 0 w 109"/>
                <a:gd name="T3" fmla="*/ 0 h 131"/>
                <a:gd name="T4" fmla="*/ 27 w 109"/>
                <a:gd name="T5" fmla="*/ 0 h 131"/>
                <a:gd name="T6" fmla="*/ 54 w 109"/>
                <a:gd name="T7" fmla="*/ 45 h 131"/>
                <a:gd name="T8" fmla="*/ 81 w 109"/>
                <a:gd name="T9" fmla="*/ 0 h 131"/>
                <a:gd name="T10" fmla="*/ 109 w 109"/>
                <a:gd name="T11" fmla="*/ 0 h 131"/>
                <a:gd name="T12" fmla="*/ 66 w 109"/>
                <a:gd name="T13" fmla="*/ 69 h 131"/>
                <a:gd name="T14" fmla="*/ 66 w 109"/>
                <a:gd name="T15" fmla="*/ 131 h 131"/>
                <a:gd name="T16" fmla="*/ 42 w 109"/>
                <a:gd name="T17" fmla="*/ 131 h 131"/>
                <a:gd name="T18" fmla="*/ 42 w 109"/>
                <a:gd name="T19" fmla="*/ 6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131">
                  <a:moveTo>
                    <a:pt x="42" y="69"/>
                  </a:moveTo>
                  <a:lnTo>
                    <a:pt x="0" y="0"/>
                  </a:lnTo>
                  <a:lnTo>
                    <a:pt x="27" y="0"/>
                  </a:lnTo>
                  <a:lnTo>
                    <a:pt x="54" y="45"/>
                  </a:lnTo>
                  <a:lnTo>
                    <a:pt x="81" y="0"/>
                  </a:lnTo>
                  <a:lnTo>
                    <a:pt x="109" y="0"/>
                  </a:lnTo>
                  <a:lnTo>
                    <a:pt x="66" y="69"/>
                  </a:lnTo>
                  <a:lnTo>
                    <a:pt x="66" y="131"/>
                  </a:lnTo>
                  <a:lnTo>
                    <a:pt x="42" y="131"/>
                  </a:lnTo>
                  <a:lnTo>
                    <a:pt x="42" y="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-6103938" y="8753476"/>
              <a:ext cx="119063" cy="206375"/>
            </a:xfrm>
            <a:custGeom>
              <a:avLst/>
              <a:gdLst>
                <a:gd name="T0" fmla="*/ 0 w 75"/>
                <a:gd name="T1" fmla="*/ 0 h 130"/>
                <a:gd name="T2" fmla="*/ 75 w 75"/>
                <a:gd name="T3" fmla="*/ 0 h 130"/>
                <a:gd name="T4" fmla="*/ 75 w 75"/>
                <a:gd name="T5" fmla="*/ 24 h 130"/>
                <a:gd name="T6" fmla="*/ 24 w 75"/>
                <a:gd name="T7" fmla="*/ 24 h 130"/>
                <a:gd name="T8" fmla="*/ 24 w 75"/>
                <a:gd name="T9" fmla="*/ 54 h 130"/>
                <a:gd name="T10" fmla="*/ 75 w 75"/>
                <a:gd name="T11" fmla="*/ 54 h 130"/>
                <a:gd name="T12" fmla="*/ 75 w 75"/>
                <a:gd name="T13" fmla="*/ 76 h 130"/>
                <a:gd name="T14" fmla="*/ 24 w 75"/>
                <a:gd name="T15" fmla="*/ 76 h 130"/>
                <a:gd name="T16" fmla="*/ 24 w 75"/>
                <a:gd name="T17" fmla="*/ 130 h 130"/>
                <a:gd name="T18" fmla="*/ 0 w 75"/>
                <a:gd name="T19" fmla="*/ 130 h 130"/>
                <a:gd name="T20" fmla="*/ 0 w 75"/>
                <a:gd name="T21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" h="130">
                  <a:moveTo>
                    <a:pt x="0" y="0"/>
                  </a:moveTo>
                  <a:lnTo>
                    <a:pt x="75" y="0"/>
                  </a:lnTo>
                  <a:lnTo>
                    <a:pt x="75" y="24"/>
                  </a:lnTo>
                  <a:lnTo>
                    <a:pt x="24" y="24"/>
                  </a:lnTo>
                  <a:lnTo>
                    <a:pt x="24" y="54"/>
                  </a:lnTo>
                  <a:lnTo>
                    <a:pt x="75" y="54"/>
                  </a:lnTo>
                  <a:lnTo>
                    <a:pt x="75" y="76"/>
                  </a:lnTo>
                  <a:lnTo>
                    <a:pt x="24" y="76"/>
                  </a:lnTo>
                  <a:lnTo>
                    <a:pt x="24" y="130"/>
                  </a:lnTo>
                  <a:lnTo>
                    <a:pt x="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-5970588" y="8750301"/>
              <a:ext cx="214313" cy="214313"/>
            </a:xfrm>
            <a:custGeom>
              <a:avLst/>
              <a:gdLst>
                <a:gd name="T0" fmla="*/ 0 w 90"/>
                <a:gd name="T1" fmla="*/ 45 h 90"/>
                <a:gd name="T2" fmla="*/ 45 w 90"/>
                <a:gd name="T3" fmla="*/ 0 h 90"/>
                <a:gd name="T4" fmla="*/ 90 w 90"/>
                <a:gd name="T5" fmla="*/ 45 h 90"/>
                <a:gd name="T6" fmla="*/ 45 w 90"/>
                <a:gd name="T7" fmla="*/ 90 h 90"/>
                <a:gd name="T8" fmla="*/ 0 w 90"/>
                <a:gd name="T9" fmla="*/ 45 h 90"/>
                <a:gd name="T10" fmla="*/ 74 w 90"/>
                <a:gd name="T11" fmla="*/ 45 h 90"/>
                <a:gd name="T12" fmla="*/ 45 w 90"/>
                <a:gd name="T13" fmla="*/ 16 h 90"/>
                <a:gd name="T14" fmla="*/ 17 w 90"/>
                <a:gd name="T15" fmla="*/ 45 h 90"/>
                <a:gd name="T16" fmla="*/ 45 w 90"/>
                <a:gd name="T17" fmla="*/ 74 h 90"/>
                <a:gd name="T18" fmla="*/ 74 w 90"/>
                <a:gd name="T19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90">
                  <a:moveTo>
                    <a:pt x="0" y="45"/>
                  </a:moveTo>
                  <a:cubicBezTo>
                    <a:pt x="0" y="20"/>
                    <a:pt x="20" y="0"/>
                    <a:pt x="45" y="0"/>
                  </a:cubicBezTo>
                  <a:cubicBezTo>
                    <a:pt x="70" y="0"/>
                    <a:pt x="90" y="20"/>
                    <a:pt x="90" y="45"/>
                  </a:cubicBezTo>
                  <a:cubicBezTo>
                    <a:pt x="90" y="70"/>
                    <a:pt x="70" y="90"/>
                    <a:pt x="45" y="90"/>
                  </a:cubicBezTo>
                  <a:cubicBezTo>
                    <a:pt x="20" y="90"/>
                    <a:pt x="0" y="70"/>
                    <a:pt x="0" y="45"/>
                  </a:cubicBezTo>
                  <a:moveTo>
                    <a:pt x="74" y="45"/>
                  </a:moveTo>
                  <a:cubicBezTo>
                    <a:pt x="74" y="29"/>
                    <a:pt x="61" y="16"/>
                    <a:pt x="45" y="16"/>
                  </a:cubicBezTo>
                  <a:cubicBezTo>
                    <a:pt x="29" y="16"/>
                    <a:pt x="17" y="29"/>
                    <a:pt x="17" y="45"/>
                  </a:cubicBezTo>
                  <a:cubicBezTo>
                    <a:pt x="17" y="61"/>
                    <a:pt x="29" y="74"/>
                    <a:pt x="45" y="74"/>
                  </a:cubicBezTo>
                  <a:cubicBezTo>
                    <a:pt x="61" y="74"/>
                    <a:pt x="74" y="61"/>
                    <a:pt x="74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-5740400" y="8753476"/>
              <a:ext cx="152400" cy="206375"/>
            </a:xfrm>
            <a:custGeom>
              <a:avLst/>
              <a:gdLst>
                <a:gd name="T0" fmla="*/ 0 w 64"/>
                <a:gd name="T1" fmla="*/ 87 h 87"/>
                <a:gd name="T2" fmla="*/ 0 w 64"/>
                <a:gd name="T3" fmla="*/ 0 h 87"/>
                <a:gd name="T4" fmla="*/ 28 w 64"/>
                <a:gd name="T5" fmla="*/ 0 h 87"/>
                <a:gd name="T6" fmla="*/ 61 w 64"/>
                <a:gd name="T7" fmla="*/ 30 h 87"/>
                <a:gd name="T8" fmla="*/ 46 w 64"/>
                <a:gd name="T9" fmla="*/ 56 h 87"/>
                <a:gd name="T10" fmla="*/ 64 w 64"/>
                <a:gd name="T11" fmla="*/ 87 h 87"/>
                <a:gd name="T12" fmla="*/ 45 w 64"/>
                <a:gd name="T13" fmla="*/ 87 h 87"/>
                <a:gd name="T14" fmla="*/ 31 w 64"/>
                <a:gd name="T15" fmla="*/ 61 h 87"/>
                <a:gd name="T16" fmla="*/ 17 w 64"/>
                <a:gd name="T17" fmla="*/ 61 h 87"/>
                <a:gd name="T18" fmla="*/ 17 w 64"/>
                <a:gd name="T19" fmla="*/ 87 h 87"/>
                <a:gd name="T20" fmla="*/ 0 w 64"/>
                <a:gd name="T21" fmla="*/ 87 h 87"/>
                <a:gd name="T22" fmla="*/ 27 w 64"/>
                <a:gd name="T23" fmla="*/ 46 h 87"/>
                <a:gd name="T24" fmla="*/ 45 w 64"/>
                <a:gd name="T25" fmla="*/ 30 h 87"/>
                <a:gd name="T26" fmla="*/ 27 w 64"/>
                <a:gd name="T27" fmla="*/ 15 h 87"/>
                <a:gd name="T28" fmla="*/ 17 w 64"/>
                <a:gd name="T29" fmla="*/ 15 h 87"/>
                <a:gd name="T30" fmla="*/ 17 w 64"/>
                <a:gd name="T31" fmla="*/ 46 h 87"/>
                <a:gd name="T32" fmla="*/ 27 w 64"/>
                <a:gd name="T33" fmla="*/ 4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87">
                  <a:moveTo>
                    <a:pt x="0" y="8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49" y="0"/>
                    <a:pt x="61" y="12"/>
                    <a:pt x="61" y="30"/>
                  </a:cubicBezTo>
                  <a:cubicBezTo>
                    <a:pt x="61" y="41"/>
                    <a:pt x="56" y="51"/>
                    <a:pt x="46" y="56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87"/>
                    <a:pt x="17" y="87"/>
                    <a:pt x="17" y="87"/>
                  </a:cubicBezTo>
                  <a:lnTo>
                    <a:pt x="0" y="87"/>
                  </a:lnTo>
                  <a:close/>
                  <a:moveTo>
                    <a:pt x="27" y="46"/>
                  </a:moveTo>
                  <a:cubicBezTo>
                    <a:pt x="40" y="46"/>
                    <a:pt x="45" y="38"/>
                    <a:pt x="45" y="30"/>
                  </a:cubicBezTo>
                  <a:cubicBezTo>
                    <a:pt x="45" y="21"/>
                    <a:pt x="39" y="15"/>
                    <a:pt x="2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46"/>
                    <a:pt x="17" y="46"/>
                    <a:pt x="17" y="46"/>
                  </a:cubicBezTo>
                  <a:lnTo>
                    <a:pt x="27" y="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-6111875" y="9029701"/>
              <a:ext cx="171450" cy="206375"/>
            </a:xfrm>
            <a:custGeom>
              <a:avLst/>
              <a:gdLst>
                <a:gd name="T0" fmla="*/ 41 w 108"/>
                <a:gd name="T1" fmla="*/ 67 h 130"/>
                <a:gd name="T2" fmla="*/ 0 w 108"/>
                <a:gd name="T3" fmla="*/ 0 h 130"/>
                <a:gd name="T4" fmla="*/ 27 w 108"/>
                <a:gd name="T5" fmla="*/ 0 h 130"/>
                <a:gd name="T6" fmla="*/ 54 w 108"/>
                <a:gd name="T7" fmla="*/ 45 h 130"/>
                <a:gd name="T8" fmla="*/ 81 w 108"/>
                <a:gd name="T9" fmla="*/ 0 h 130"/>
                <a:gd name="T10" fmla="*/ 108 w 108"/>
                <a:gd name="T11" fmla="*/ 0 h 130"/>
                <a:gd name="T12" fmla="*/ 66 w 108"/>
                <a:gd name="T13" fmla="*/ 69 h 130"/>
                <a:gd name="T14" fmla="*/ 66 w 108"/>
                <a:gd name="T15" fmla="*/ 130 h 130"/>
                <a:gd name="T16" fmla="*/ 41 w 108"/>
                <a:gd name="T17" fmla="*/ 130 h 130"/>
                <a:gd name="T18" fmla="*/ 41 w 108"/>
                <a:gd name="T19" fmla="*/ 6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30">
                  <a:moveTo>
                    <a:pt x="41" y="67"/>
                  </a:moveTo>
                  <a:lnTo>
                    <a:pt x="0" y="0"/>
                  </a:lnTo>
                  <a:lnTo>
                    <a:pt x="27" y="0"/>
                  </a:lnTo>
                  <a:lnTo>
                    <a:pt x="54" y="45"/>
                  </a:lnTo>
                  <a:lnTo>
                    <a:pt x="81" y="0"/>
                  </a:lnTo>
                  <a:lnTo>
                    <a:pt x="108" y="0"/>
                  </a:lnTo>
                  <a:lnTo>
                    <a:pt x="66" y="69"/>
                  </a:lnTo>
                  <a:lnTo>
                    <a:pt x="66" y="130"/>
                  </a:lnTo>
                  <a:lnTo>
                    <a:pt x="41" y="130"/>
                  </a:lnTo>
                  <a:lnTo>
                    <a:pt x="41" y="67"/>
                  </a:lnTo>
                  <a:close/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-5930900" y="9024938"/>
              <a:ext cx="212725" cy="214313"/>
            </a:xfrm>
            <a:custGeom>
              <a:avLst/>
              <a:gdLst>
                <a:gd name="T0" fmla="*/ 0 w 89"/>
                <a:gd name="T1" fmla="*/ 45 h 90"/>
                <a:gd name="T2" fmla="*/ 45 w 89"/>
                <a:gd name="T3" fmla="*/ 0 h 90"/>
                <a:gd name="T4" fmla="*/ 89 w 89"/>
                <a:gd name="T5" fmla="*/ 45 h 90"/>
                <a:gd name="T6" fmla="*/ 45 w 89"/>
                <a:gd name="T7" fmla="*/ 90 h 90"/>
                <a:gd name="T8" fmla="*/ 0 w 89"/>
                <a:gd name="T9" fmla="*/ 45 h 90"/>
                <a:gd name="T10" fmla="*/ 73 w 89"/>
                <a:gd name="T11" fmla="*/ 45 h 90"/>
                <a:gd name="T12" fmla="*/ 45 w 89"/>
                <a:gd name="T13" fmla="*/ 16 h 90"/>
                <a:gd name="T14" fmla="*/ 16 w 89"/>
                <a:gd name="T15" fmla="*/ 45 h 90"/>
                <a:gd name="T16" fmla="*/ 45 w 89"/>
                <a:gd name="T17" fmla="*/ 74 h 90"/>
                <a:gd name="T18" fmla="*/ 73 w 89"/>
                <a:gd name="T19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90">
                  <a:moveTo>
                    <a:pt x="0" y="45"/>
                  </a:moveTo>
                  <a:cubicBezTo>
                    <a:pt x="0" y="20"/>
                    <a:pt x="20" y="0"/>
                    <a:pt x="45" y="0"/>
                  </a:cubicBezTo>
                  <a:cubicBezTo>
                    <a:pt x="69" y="0"/>
                    <a:pt x="89" y="20"/>
                    <a:pt x="89" y="45"/>
                  </a:cubicBezTo>
                  <a:cubicBezTo>
                    <a:pt x="89" y="70"/>
                    <a:pt x="69" y="90"/>
                    <a:pt x="45" y="90"/>
                  </a:cubicBezTo>
                  <a:cubicBezTo>
                    <a:pt x="20" y="90"/>
                    <a:pt x="0" y="70"/>
                    <a:pt x="0" y="45"/>
                  </a:cubicBezTo>
                  <a:moveTo>
                    <a:pt x="73" y="45"/>
                  </a:moveTo>
                  <a:cubicBezTo>
                    <a:pt x="73" y="29"/>
                    <a:pt x="60" y="16"/>
                    <a:pt x="45" y="16"/>
                  </a:cubicBezTo>
                  <a:cubicBezTo>
                    <a:pt x="29" y="16"/>
                    <a:pt x="16" y="29"/>
                    <a:pt x="16" y="45"/>
                  </a:cubicBezTo>
                  <a:cubicBezTo>
                    <a:pt x="16" y="61"/>
                    <a:pt x="29" y="74"/>
                    <a:pt x="45" y="74"/>
                  </a:cubicBezTo>
                  <a:cubicBezTo>
                    <a:pt x="60" y="74"/>
                    <a:pt x="73" y="61"/>
                    <a:pt x="73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-5699125" y="9029701"/>
              <a:ext cx="149225" cy="209550"/>
            </a:xfrm>
            <a:custGeom>
              <a:avLst/>
              <a:gdLst>
                <a:gd name="T0" fmla="*/ 0 w 63"/>
                <a:gd name="T1" fmla="*/ 57 h 88"/>
                <a:gd name="T2" fmla="*/ 0 w 63"/>
                <a:gd name="T3" fmla="*/ 0 h 88"/>
                <a:gd name="T4" fmla="*/ 16 w 63"/>
                <a:gd name="T5" fmla="*/ 0 h 88"/>
                <a:gd name="T6" fmla="*/ 16 w 63"/>
                <a:gd name="T7" fmla="*/ 58 h 88"/>
                <a:gd name="T8" fmla="*/ 31 w 63"/>
                <a:gd name="T9" fmla="*/ 73 h 88"/>
                <a:gd name="T10" fmla="*/ 46 w 63"/>
                <a:gd name="T11" fmla="*/ 58 h 88"/>
                <a:gd name="T12" fmla="*/ 46 w 63"/>
                <a:gd name="T13" fmla="*/ 0 h 88"/>
                <a:gd name="T14" fmla="*/ 63 w 63"/>
                <a:gd name="T15" fmla="*/ 0 h 88"/>
                <a:gd name="T16" fmla="*/ 63 w 63"/>
                <a:gd name="T17" fmla="*/ 57 h 88"/>
                <a:gd name="T18" fmla="*/ 31 w 63"/>
                <a:gd name="T19" fmla="*/ 88 h 88"/>
                <a:gd name="T20" fmla="*/ 0 w 63"/>
                <a:gd name="T21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88">
                  <a:moveTo>
                    <a:pt x="0" y="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66"/>
                    <a:pt x="22" y="73"/>
                    <a:pt x="31" y="73"/>
                  </a:cubicBezTo>
                  <a:cubicBezTo>
                    <a:pt x="40" y="73"/>
                    <a:pt x="46" y="66"/>
                    <a:pt x="46" y="58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77"/>
                    <a:pt x="49" y="88"/>
                    <a:pt x="31" y="88"/>
                  </a:cubicBezTo>
                  <a:cubicBezTo>
                    <a:pt x="13" y="88"/>
                    <a:pt x="0" y="77"/>
                    <a:pt x="0" y="5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-5530850" y="9029701"/>
              <a:ext cx="150813" cy="206375"/>
            </a:xfrm>
            <a:custGeom>
              <a:avLst/>
              <a:gdLst>
                <a:gd name="T0" fmla="*/ 35 w 95"/>
                <a:gd name="T1" fmla="*/ 22 h 130"/>
                <a:gd name="T2" fmla="*/ 0 w 95"/>
                <a:gd name="T3" fmla="*/ 22 h 130"/>
                <a:gd name="T4" fmla="*/ 0 w 95"/>
                <a:gd name="T5" fmla="*/ 0 h 130"/>
                <a:gd name="T6" fmla="*/ 95 w 95"/>
                <a:gd name="T7" fmla="*/ 0 h 130"/>
                <a:gd name="T8" fmla="*/ 95 w 95"/>
                <a:gd name="T9" fmla="*/ 22 h 130"/>
                <a:gd name="T10" fmla="*/ 59 w 95"/>
                <a:gd name="T11" fmla="*/ 22 h 130"/>
                <a:gd name="T12" fmla="*/ 59 w 95"/>
                <a:gd name="T13" fmla="*/ 130 h 130"/>
                <a:gd name="T14" fmla="*/ 35 w 95"/>
                <a:gd name="T15" fmla="*/ 130 h 130"/>
                <a:gd name="T16" fmla="*/ 35 w 95"/>
                <a:gd name="T17" fmla="*/ 2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130">
                  <a:moveTo>
                    <a:pt x="35" y="22"/>
                  </a:moveTo>
                  <a:lnTo>
                    <a:pt x="0" y="22"/>
                  </a:lnTo>
                  <a:lnTo>
                    <a:pt x="0" y="0"/>
                  </a:lnTo>
                  <a:lnTo>
                    <a:pt x="95" y="0"/>
                  </a:lnTo>
                  <a:lnTo>
                    <a:pt x="95" y="22"/>
                  </a:lnTo>
                  <a:lnTo>
                    <a:pt x="59" y="22"/>
                  </a:lnTo>
                  <a:lnTo>
                    <a:pt x="59" y="130"/>
                  </a:lnTo>
                  <a:lnTo>
                    <a:pt x="35" y="130"/>
                  </a:lnTo>
                  <a:lnTo>
                    <a:pt x="35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-5360988" y="9029701"/>
              <a:ext cx="157163" cy="206375"/>
            </a:xfrm>
            <a:custGeom>
              <a:avLst/>
              <a:gdLst>
                <a:gd name="T0" fmla="*/ 75 w 99"/>
                <a:gd name="T1" fmla="*/ 76 h 130"/>
                <a:gd name="T2" fmla="*/ 24 w 99"/>
                <a:gd name="T3" fmla="*/ 76 h 130"/>
                <a:gd name="T4" fmla="*/ 24 w 99"/>
                <a:gd name="T5" fmla="*/ 130 h 130"/>
                <a:gd name="T6" fmla="*/ 0 w 99"/>
                <a:gd name="T7" fmla="*/ 130 h 130"/>
                <a:gd name="T8" fmla="*/ 0 w 99"/>
                <a:gd name="T9" fmla="*/ 0 h 130"/>
                <a:gd name="T10" fmla="*/ 24 w 99"/>
                <a:gd name="T11" fmla="*/ 0 h 130"/>
                <a:gd name="T12" fmla="*/ 24 w 99"/>
                <a:gd name="T13" fmla="*/ 52 h 130"/>
                <a:gd name="T14" fmla="*/ 75 w 99"/>
                <a:gd name="T15" fmla="*/ 52 h 130"/>
                <a:gd name="T16" fmla="*/ 75 w 99"/>
                <a:gd name="T17" fmla="*/ 0 h 130"/>
                <a:gd name="T18" fmla="*/ 99 w 99"/>
                <a:gd name="T19" fmla="*/ 0 h 130"/>
                <a:gd name="T20" fmla="*/ 99 w 99"/>
                <a:gd name="T21" fmla="*/ 130 h 130"/>
                <a:gd name="T22" fmla="*/ 75 w 99"/>
                <a:gd name="T23" fmla="*/ 130 h 130"/>
                <a:gd name="T24" fmla="*/ 75 w 99"/>
                <a:gd name="T25" fmla="*/ 7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130">
                  <a:moveTo>
                    <a:pt x="75" y="76"/>
                  </a:moveTo>
                  <a:lnTo>
                    <a:pt x="24" y="76"/>
                  </a:lnTo>
                  <a:lnTo>
                    <a:pt x="24" y="130"/>
                  </a:lnTo>
                  <a:lnTo>
                    <a:pt x="0" y="130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52"/>
                  </a:lnTo>
                  <a:lnTo>
                    <a:pt x="75" y="52"/>
                  </a:lnTo>
                  <a:lnTo>
                    <a:pt x="75" y="0"/>
                  </a:lnTo>
                  <a:lnTo>
                    <a:pt x="99" y="0"/>
                  </a:lnTo>
                  <a:lnTo>
                    <a:pt x="99" y="130"/>
                  </a:lnTo>
                  <a:lnTo>
                    <a:pt x="75" y="130"/>
                  </a:lnTo>
                  <a:lnTo>
                    <a:pt x="75" y="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2888343" y="2107025"/>
            <a:ext cx="6415314" cy="2074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 err="1">
                <a:ln>
                  <a:solidFill>
                    <a:srgbClr val="EAA000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일타싸피</a:t>
            </a:r>
            <a:endParaRPr kumimoji="0" lang="ko-KR" altLang="en-US" sz="4800" b="0" i="0" u="none" strike="noStrike" kern="1200" cap="none" spc="0" normalizeH="0" baseline="0" noProof="0" dirty="0">
              <a:ln>
                <a:solidFill>
                  <a:srgbClr val="EAA000">
                    <a:shade val="50000"/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삼성긴고딕 ExtraBold" panose="020B0600000101010101" pitchFamily="50" charset="-127"/>
              <a:ea typeface="삼성긴고딕 ExtraBold" panose="020B0600000101010101" pitchFamily="50" charset="-127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 dirty="0">
                <a:ln>
                  <a:solidFill>
                    <a:srgbClr val="EAA000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1413242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1338943" y="1163455"/>
            <a:ext cx="10706668" cy="1661974"/>
            <a:chOff x="1338943" y="1163455"/>
            <a:chExt cx="10706668" cy="1661974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1478472" y="1446939"/>
              <a:ext cx="9235055" cy="137849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3" name="모서리가 둥근 직사각형 42"/>
            <p:cNvSpPr/>
            <p:nvPr/>
          </p:nvSpPr>
          <p:spPr>
            <a:xfrm>
              <a:off x="1338943" y="1163455"/>
              <a:ext cx="4275589" cy="537936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Q1. 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당구대의 규격은 어떻게 되나요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659846" y="1715705"/>
              <a:ext cx="10385765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A.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당구대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127*254(cm),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공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: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직경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5.72(cm) /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소스 코드에서의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은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1cm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를 의미하며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 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 공은 회전하지 않습니다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1338944" y="3111764"/>
            <a:ext cx="10706667" cy="1315094"/>
            <a:chOff x="1338944" y="3111764"/>
            <a:chExt cx="10706667" cy="1315094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1478472" y="3395248"/>
              <a:ext cx="9235055" cy="103161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1338944" y="3111764"/>
              <a:ext cx="6100082" cy="537936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Q2. 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공이 들어가려면 홀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좌표에 정확히 맞아야 하나요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659846" y="3664014"/>
              <a:ext cx="1038576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A.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홀의 절반 정도 걸치면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포켓되니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구현하실 때 참고하시기 바랍니다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1338943" y="4713193"/>
            <a:ext cx="10706668" cy="1789208"/>
            <a:chOff x="1338943" y="4713193"/>
            <a:chExt cx="10706668" cy="1789208"/>
          </a:xfrm>
        </p:grpSpPr>
        <p:sp>
          <p:nvSpPr>
            <p:cNvPr id="52" name="모서리가 둥근 직사각형 51"/>
            <p:cNvSpPr/>
            <p:nvPr/>
          </p:nvSpPr>
          <p:spPr>
            <a:xfrm>
              <a:off x="1478472" y="4996677"/>
              <a:ext cx="9235055" cy="150572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3" name="모서리가 둥근 직사각형 52"/>
            <p:cNvSpPr/>
            <p:nvPr/>
          </p:nvSpPr>
          <p:spPr>
            <a:xfrm>
              <a:off x="1338943" y="4713193"/>
              <a:ext cx="5395685" cy="537936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Q3. </a:t>
              </a:r>
              <a:r>
                <a:rPr kumimoji="0" lang="ko-KR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흰공이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들어가면 파울인가요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 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실격인가요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659846" y="5310533"/>
              <a:ext cx="1038576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A.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흰 공이 들어가면 파울이 카운트 되고 상대에게 기회가 넘어갑니다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 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 8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 공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(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검정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이 들어가거나 기타 상황은 몇가지가 있으니 게임 규칙을 살펴봐주세요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17962" y="91397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6.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Q&amp;A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409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7962" y="91397"/>
            <a:ext cx="11601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6.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Q&amp;A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338943" y="1163455"/>
            <a:ext cx="10706668" cy="2610260"/>
            <a:chOff x="1338943" y="1163455"/>
            <a:chExt cx="10706668" cy="2610260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1478472" y="1446939"/>
              <a:ext cx="9235055" cy="232677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1338943" y="1163455"/>
              <a:ext cx="5188857" cy="537936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Q4. </a:t>
              </a:r>
              <a:r>
                <a:rPr kumimoji="0" lang="ko-KR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일타싸피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평가 시 유의사항은 무엇인가요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659846" y="1715705"/>
              <a:ext cx="10385765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A.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일타싸피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프로그램은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Windows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환경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에서 실행되니 환경 준비해주시길 바라며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 3/15(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월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 10~13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시 </a:t>
              </a:r>
              <a:r>
                <a:rPr kumimoji="0" lang="en-US" altLang="ko-KR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Webex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접속하여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웹캠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ON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필요합니다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13:00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분 까지는 코드 공유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토론 시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부정행위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로 간주되니 유의하시기 바랍니다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000" dirty="0">
                  <a:solidFill>
                    <a:prstClr val="black"/>
                  </a:solidFill>
                  <a:latin typeface="삼성긴고딕OTF Medium" panose="020B0600000101010101" pitchFamily="34" charset="-127"/>
                  <a:ea typeface="삼성긴고딕OTF Medium" panose="020B0600000101010101" pitchFamily="34" charset="-127"/>
                </a:rPr>
                <a:t>    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(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활발한 토론은 대항전 시간에 해주세요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^^)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1338943" y="4024642"/>
            <a:ext cx="10706668" cy="2072324"/>
            <a:chOff x="1338943" y="1163455"/>
            <a:chExt cx="10706668" cy="2072324"/>
          </a:xfrm>
        </p:grpSpPr>
        <p:sp>
          <p:nvSpPr>
            <p:cNvPr id="13" name="모서리가 둥근 직사각형 12"/>
            <p:cNvSpPr/>
            <p:nvPr/>
          </p:nvSpPr>
          <p:spPr>
            <a:xfrm>
              <a:off x="1478472" y="1446939"/>
              <a:ext cx="9235055" cy="178884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1338943" y="1163455"/>
              <a:ext cx="4263571" cy="537936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Q5. </a:t>
              </a:r>
              <a:r>
                <a:rPr kumimoji="0" lang="ko-KR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일타싸피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대항전 혜택이 있나요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659846" y="1715705"/>
              <a:ext cx="1038576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A.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네 그렇습니다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최고수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고수 및 해당 반 전체에 대한 상품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과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Live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방송 중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최고수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반을 맞춰라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!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그리고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호응상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까지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준비되어 있습니다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열심히 게임도 하고 선물도 받고 무엇이든 즐길 수 있는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SSAFY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인이 되어주세요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5155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658" y="106969"/>
            <a:ext cx="16330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Q&amp;A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grpSp>
        <p:nvGrpSpPr>
          <p:cNvPr id="55" name="그룹 54"/>
          <p:cNvGrpSpPr/>
          <p:nvPr/>
        </p:nvGrpSpPr>
        <p:grpSpPr>
          <a:xfrm>
            <a:off x="1338943" y="1163455"/>
            <a:ext cx="10822780" cy="1661974"/>
            <a:chOff x="1338943" y="1163455"/>
            <a:chExt cx="10822780" cy="1661974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1478472" y="1446939"/>
              <a:ext cx="9235055" cy="137849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3" name="모서리가 둥근 직사각형 42"/>
            <p:cNvSpPr/>
            <p:nvPr/>
          </p:nvSpPr>
          <p:spPr>
            <a:xfrm>
              <a:off x="1338943" y="1163455"/>
              <a:ext cx="4275589" cy="537936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Q. 1 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당구대의 규격은 어떻게 되나요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775958" y="1715705"/>
              <a:ext cx="10385765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A.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당구대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127*254(cm),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공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: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직경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5.72(cm) /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소스 코드에서의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은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1cm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를 의미하며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 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 공은 회전하지 않습니다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1338944" y="3111764"/>
            <a:ext cx="10822779" cy="1315094"/>
            <a:chOff x="1338944" y="3111764"/>
            <a:chExt cx="10822779" cy="1315094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1478472" y="3395248"/>
              <a:ext cx="9235055" cy="103161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1338944" y="3111764"/>
              <a:ext cx="6100082" cy="537936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Q. 2 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공이 들어가려면 홀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좌표에 정확히 맞아야 하나요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775958" y="3664014"/>
              <a:ext cx="1038576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A.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홀의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절반정도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걸치면 포켓이 되오니 구현하실 때 참고하시기 바랍니다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1338943" y="4713193"/>
            <a:ext cx="10822780" cy="1789208"/>
            <a:chOff x="1338943" y="4713193"/>
            <a:chExt cx="10822780" cy="1789208"/>
          </a:xfrm>
        </p:grpSpPr>
        <p:sp>
          <p:nvSpPr>
            <p:cNvPr id="52" name="모서리가 둥근 직사각형 51"/>
            <p:cNvSpPr/>
            <p:nvPr/>
          </p:nvSpPr>
          <p:spPr>
            <a:xfrm>
              <a:off x="1478472" y="4996677"/>
              <a:ext cx="9235055" cy="150572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3" name="모서리가 둥근 직사각형 52"/>
            <p:cNvSpPr/>
            <p:nvPr/>
          </p:nvSpPr>
          <p:spPr>
            <a:xfrm>
              <a:off x="1338943" y="4713193"/>
              <a:ext cx="5395685" cy="537936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Q. 3 </a:t>
              </a:r>
              <a:r>
                <a:rPr kumimoji="0" lang="ko-KR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흰공이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들어가면 파울인가요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 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실격인가요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?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775958" y="5310533"/>
              <a:ext cx="10385765" cy="977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A.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흰공이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들어가면 파울이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카운트되고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상대에게 기회가 넘어갑니다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 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    8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번공이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들어가거나 기타 상황은 몇가지가 있으니 게임 규칙을 살펴봐주세요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</p:txBody>
        </p:sp>
      </p:grpSp>
      <p:sp>
        <p:nvSpPr>
          <p:cNvPr id="3" name="직사각형 2"/>
          <p:cNvSpPr/>
          <p:nvPr/>
        </p:nvSpPr>
        <p:spPr>
          <a:xfrm>
            <a:off x="0" y="0"/>
            <a:ext cx="12161723" cy="6858000"/>
          </a:xfrm>
          <a:prstGeom prst="rect">
            <a:avLst/>
          </a:prstGeom>
          <a:solidFill>
            <a:schemeClr val="tx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추가 질문은 </a:t>
            </a:r>
            <a:r>
              <a:rPr kumimoji="0" lang="ko-KR" altLang="en-US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학사사이트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內 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3900000" algn="tl">
                    <a:prstClr val="white">
                      <a:alpha val="43000"/>
                    </a:prst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1:1</a:t>
            </a:r>
            <a:r>
              <a:rPr kumimoji="0" lang="ko-KR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3900000" algn="tl">
                    <a:prstClr val="white">
                      <a:alpha val="43000"/>
                    </a:prst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게시판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에 작성해주세요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1849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1323975" y="2432052"/>
            <a:ext cx="95726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dirty="0" err="1">
                <a:ln>
                  <a:solidFill>
                    <a:srgbClr val="C6F9CB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glow rad="63500">
                    <a:srgbClr val="C6F9CB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주말동안</a:t>
            </a:r>
            <a:r>
              <a:rPr lang="ko-KR" altLang="en-US" sz="4800" dirty="0">
                <a:ln>
                  <a:solidFill>
                    <a:srgbClr val="C6F9CB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glow rad="63500">
                    <a:srgbClr val="C6F9CB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</a:rPr>
              <a:t> 공부하세요</a:t>
            </a:r>
            <a:r>
              <a:rPr kumimoji="0" lang="en-US" altLang="ko-KR" sz="4800" b="0" i="0" u="none" strike="noStrike" kern="1200" cap="none" spc="0" normalizeH="0" baseline="0" noProof="0" dirty="0">
                <a:ln>
                  <a:solidFill>
                    <a:srgbClr val="C6F9CB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glow rad="63500">
                    <a:srgbClr val="C6F9CB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 ExtraBold" panose="020B0600000101010101" pitchFamily="50" charset="-127"/>
                <a:ea typeface="삼성긴고딕 ExtraBold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kumimoji="0" lang="ko-KR" altLang="en-US" sz="8000" b="0" i="0" u="none" strike="noStrike" kern="1200" cap="none" spc="0" normalizeH="0" baseline="0" noProof="0" dirty="0">
              <a:ln>
                <a:solidFill>
                  <a:srgbClr val="C6F9CB"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>
                <a:glow rad="63500">
                  <a:srgbClr val="C6F9CB">
                    <a:alpha val="4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 ExtraBold" panose="020B0600000101010101" pitchFamily="50" charset="-127"/>
              <a:ea typeface="삼성긴고딕 ExtraBold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300" y="404250"/>
            <a:ext cx="1474788" cy="464119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475409" y="402993"/>
            <a:ext cx="803211" cy="568232"/>
            <a:chOff x="-6326188" y="7734301"/>
            <a:chExt cx="2919413" cy="2065338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-6326188" y="7734301"/>
              <a:ext cx="2919413" cy="2065338"/>
            </a:xfrm>
            <a:custGeom>
              <a:avLst/>
              <a:gdLst>
                <a:gd name="T0" fmla="*/ 1839 w 1839"/>
                <a:gd name="T1" fmla="*/ 1301 h 1301"/>
                <a:gd name="T2" fmla="*/ 1319 w 1839"/>
                <a:gd name="T3" fmla="*/ 1025 h 1301"/>
                <a:gd name="T4" fmla="*/ 1318 w 1839"/>
                <a:gd name="T5" fmla="*/ 1025 h 1301"/>
                <a:gd name="T6" fmla="*/ 1318 w 1839"/>
                <a:gd name="T7" fmla="*/ 0 h 1301"/>
                <a:gd name="T8" fmla="*/ 0 w 1839"/>
                <a:gd name="T9" fmla="*/ 0 h 1301"/>
                <a:gd name="T10" fmla="*/ 0 w 1839"/>
                <a:gd name="T11" fmla="*/ 1027 h 1301"/>
                <a:gd name="T12" fmla="*/ 0 w 1839"/>
                <a:gd name="T13" fmla="*/ 1027 h 1301"/>
                <a:gd name="T14" fmla="*/ 518 w 1839"/>
                <a:gd name="T15" fmla="*/ 1301 h 1301"/>
                <a:gd name="T16" fmla="*/ 1839 w 1839"/>
                <a:gd name="T17" fmla="*/ 1301 h 1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9" h="1301">
                  <a:moveTo>
                    <a:pt x="1839" y="1301"/>
                  </a:moveTo>
                  <a:lnTo>
                    <a:pt x="1319" y="1025"/>
                  </a:lnTo>
                  <a:lnTo>
                    <a:pt x="1318" y="1025"/>
                  </a:lnTo>
                  <a:lnTo>
                    <a:pt x="1318" y="0"/>
                  </a:lnTo>
                  <a:lnTo>
                    <a:pt x="0" y="0"/>
                  </a:lnTo>
                  <a:lnTo>
                    <a:pt x="0" y="1027"/>
                  </a:lnTo>
                  <a:lnTo>
                    <a:pt x="0" y="1027"/>
                  </a:lnTo>
                  <a:lnTo>
                    <a:pt x="518" y="1301"/>
                  </a:lnTo>
                  <a:lnTo>
                    <a:pt x="1839" y="13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-6116638" y="7927976"/>
              <a:ext cx="155575" cy="211138"/>
            </a:xfrm>
            <a:custGeom>
              <a:avLst/>
              <a:gdLst>
                <a:gd name="T0" fmla="*/ 0 w 65"/>
                <a:gd name="T1" fmla="*/ 74 h 89"/>
                <a:gd name="T2" fmla="*/ 15 w 65"/>
                <a:gd name="T3" fmla="*/ 62 h 89"/>
                <a:gd name="T4" fmla="*/ 34 w 65"/>
                <a:gd name="T5" fmla="*/ 74 h 89"/>
                <a:gd name="T6" fmla="*/ 48 w 65"/>
                <a:gd name="T7" fmla="*/ 62 h 89"/>
                <a:gd name="T8" fmla="*/ 30 w 65"/>
                <a:gd name="T9" fmla="*/ 49 h 89"/>
                <a:gd name="T10" fmla="*/ 5 w 65"/>
                <a:gd name="T11" fmla="*/ 25 h 89"/>
                <a:gd name="T12" fmla="*/ 34 w 65"/>
                <a:gd name="T13" fmla="*/ 0 h 89"/>
                <a:gd name="T14" fmla="*/ 63 w 65"/>
                <a:gd name="T15" fmla="*/ 12 h 89"/>
                <a:gd name="T16" fmla="*/ 50 w 65"/>
                <a:gd name="T17" fmla="*/ 22 h 89"/>
                <a:gd name="T18" fmla="*/ 34 w 65"/>
                <a:gd name="T19" fmla="*/ 14 h 89"/>
                <a:gd name="T20" fmla="*/ 22 w 65"/>
                <a:gd name="T21" fmla="*/ 24 h 89"/>
                <a:gd name="T22" fmla="*/ 39 w 65"/>
                <a:gd name="T23" fmla="*/ 36 h 89"/>
                <a:gd name="T24" fmla="*/ 65 w 65"/>
                <a:gd name="T25" fmla="*/ 62 h 89"/>
                <a:gd name="T26" fmla="*/ 35 w 65"/>
                <a:gd name="T27" fmla="*/ 89 h 89"/>
                <a:gd name="T28" fmla="*/ 0 w 65"/>
                <a:gd name="T29" fmla="*/ 7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89">
                  <a:moveTo>
                    <a:pt x="0" y="74"/>
                  </a:moveTo>
                  <a:cubicBezTo>
                    <a:pt x="15" y="62"/>
                    <a:pt x="15" y="62"/>
                    <a:pt x="15" y="62"/>
                  </a:cubicBezTo>
                  <a:cubicBezTo>
                    <a:pt x="20" y="69"/>
                    <a:pt x="27" y="74"/>
                    <a:pt x="34" y="74"/>
                  </a:cubicBezTo>
                  <a:cubicBezTo>
                    <a:pt x="43" y="74"/>
                    <a:pt x="48" y="68"/>
                    <a:pt x="48" y="62"/>
                  </a:cubicBezTo>
                  <a:cubicBezTo>
                    <a:pt x="48" y="55"/>
                    <a:pt x="39" y="52"/>
                    <a:pt x="30" y="49"/>
                  </a:cubicBezTo>
                  <a:cubicBezTo>
                    <a:pt x="18" y="46"/>
                    <a:pt x="5" y="41"/>
                    <a:pt x="5" y="25"/>
                  </a:cubicBezTo>
                  <a:cubicBezTo>
                    <a:pt x="5" y="11"/>
                    <a:pt x="17" y="0"/>
                    <a:pt x="34" y="0"/>
                  </a:cubicBezTo>
                  <a:cubicBezTo>
                    <a:pt x="48" y="0"/>
                    <a:pt x="56" y="5"/>
                    <a:pt x="63" y="1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6" y="17"/>
                    <a:pt x="41" y="14"/>
                    <a:pt x="34" y="14"/>
                  </a:cubicBezTo>
                  <a:cubicBezTo>
                    <a:pt x="26" y="14"/>
                    <a:pt x="22" y="18"/>
                    <a:pt x="22" y="24"/>
                  </a:cubicBezTo>
                  <a:cubicBezTo>
                    <a:pt x="22" y="31"/>
                    <a:pt x="30" y="33"/>
                    <a:pt x="39" y="36"/>
                  </a:cubicBezTo>
                  <a:cubicBezTo>
                    <a:pt x="51" y="40"/>
                    <a:pt x="65" y="45"/>
                    <a:pt x="65" y="62"/>
                  </a:cubicBezTo>
                  <a:cubicBezTo>
                    <a:pt x="65" y="76"/>
                    <a:pt x="54" y="89"/>
                    <a:pt x="35" y="89"/>
                  </a:cubicBezTo>
                  <a:cubicBezTo>
                    <a:pt x="19" y="89"/>
                    <a:pt x="8" y="83"/>
                    <a:pt x="0" y="74"/>
                  </a:cubicBezTo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-5951538" y="7929563"/>
              <a:ext cx="187325" cy="207963"/>
            </a:xfrm>
            <a:custGeom>
              <a:avLst/>
              <a:gdLst>
                <a:gd name="T0" fmla="*/ 46 w 118"/>
                <a:gd name="T1" fmla="*/ 0 h 131"/>
                <a:gd name="T2" fmla="*/ 72 w 118"/>
                <a:gd name="T3" fmla="*/ 0 h 131"/>
                <a:gd name="T4" fmla="*/ 118 w 118"/>
                <a:gd name="T5" fmla="*/ 131 h 131"/>
                <a:gd name="T6" fmla="*/ 93 w 118"/>
                <a:gd name="T7" fmla="*/ 131 h 131"/>
                <a:gd name="T8" fmla="*/ 84 w 118"/>
                <a:gd name="T9" fmla="*/ 107 h 131"/>
                <a:gd name="T10" fmla="*/ 34 w 118"/>
                <a:gd name="T11" fmla="*/ 107 h 131"/>
                <a:gd name="T12" fmla="*/ 25 w 118"/>
                <a:gd name="T13" fmla="*/ 131 h 131"/>
                <a:gd name="T14" fmla="*/ 0 w 118"/>
                <a:gd name="T15" fmla="*/ 131 h 131"/>
                <a:gd name="T16" fmla="*/ 46 w 118"/>
                <a:gd name="T17" fmla="*/ 0 h 131"/>
                <a:gd name="T18" fmla="*/ 42 w 118"/>
                <a:gd name="T19" fmla="*/ 84 h 131"/>
                <a:gd name="T20" fmla="*/ 76 w 118"/>
                <a:gd name="T21" fmla="*/ 84 h 131"/>
                <a:gd name="T22" fmla="*/ 60 w 118"/>
                <a:gd name="T23" fmla="*/ 35 h 131"/>
                <a:gd name="T24" fmla="*/ 42 w 118"/>
                <a:gd name="T25" fmla="*/ 8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31">
                  <a:moveTo>
                    <a:pt x="46" y="0"/>
                  </a:moveTo>
                  <a:lnTo>
                    <a:pt x="72" y="0"/>
                  </a:lnTo>
                  <a:lnTo>
                    <a:pt x="118" y="131"/>
                  </a:lnTo>
                  <a:lnTo>
                    <a:pt x="93" y="131"/>
                  </a:lnTo>
                  <a:lnTo>
                    <a:pt x="84" y="107"/>
                  </a:lnTo>
                  <a:lnTo>
                    <a:pt x="34" y="107"/>
                  </a:lnTo>
                  <a:lnTo>
                    <a:pt x="25" y="131"/>
                  </a:lnTo>
                  <a:lnTo>
                    <a:pt x="0" y="131"/>
                  </a:lnTo>
                  <a:lnTo>
                    <a:pt x="46" y="0"/>
                  </a:lnTo>
                  <a:close/>
                  <a:moveTo>
                    <a:pt x="42" y="84"/>
                  </a:moveTo>
                  <a:lnTo>
                    <a:pt x="76" y="84"/>
                  </a:lnTo>
                  <a:lnTo>
                    <a:pt x="60" y="35"/>
                  </a:lnTo>
                  <a:lnTo>
                    <a:pt x="42" y="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-5746750" y="7929563"/>
              <a:ext cx="201613" cy="207963"/>
            </a:xfrm>
            <a:custGeom>
              <a:avLst/>
              <a:gdLst>
                <a:gd name="T0" fmla="*/ 0 w 127"/>
                <a:gd name="T1" fmla="*/ 0 h 131"/>
                <a:gd name="T2" fmla="*/ 24 w 127"/>
                <a:gd name="T3" fmla="*/ 0 h 131"/>
                <a:gd name="T4" fmla="*/ 63 w 127"/>
                <a:gd name="T5" fmla="*/ 54 h 131"/>
                <a:gd name="T6" fmla="*/ 105 w 127"/>
                <a:gd name="T7" fmla="*/ 0 h 131"/>
                <a:gd name="T8" fmla="*/ 127 w 127"/>
                <a:gd name="T9" fmla="*/ 0 h 131"/>
                <a:gd name="T10" fmla="*/ 127 w 127"/>
                <a:gd name="T11" fmla="*/ 131 h 131"/>
                <a:gd name="T12" fmla="*/ 103 w 127"/>
                <a:gd name="T13" fmla="*/ 131 h 131"/>
                <a:gd name="T14" fmla="*/ 103 w 127"/>
                <a:gd name="T15" fmla="*/ 39 h 131"/>
                <a:gd name="T16" fmla="*/ 63 w 127"/>
                <a:gd name="T17" fmla="*/ 93 h 131"/>
                <a:gd name="T18" fmla="*/ 24 w 127"/>
                <a:gd name="T19" fmla="*/ 39 h 131"/>
                <a:gd name="T20" fmla="*/ 24 w 127"/>
                <a:gd name="T21" fmla="*/ 131 h 131"/>
                <a:gd name="T22" fmla="*/ 0 w 127"/>
                <a:gd name="T23" fmla="*/ 131 h 131"/>
                <a:gd name="T24" fmla="*/ 0 w 127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31">
                  <a:moveTo>
                    <a:pt x="0" y="0"/>
                  </a:moveTo>
                  <a:lnTo>
                    <a:pt x="24" y="0"/>
                  </a:lnTo>
                  <a:lnTo>
                    <a:pt x="63" y="54"/>
                  </a:lnTo>
                  <a:lnTo>
                    <a:pt x="105" y="0"/>
                  </a:lnTo>
                  <a:lnTo>
                    <a:pt x="127" y="0"/>
                  </a:lnTo>
                  <a:lnTo>
                    <a:pt x="127" y="131"/>
                  </a:lnTo>
                  <a:lnTo>
                    <a:pt x="103" y="131"/>
                  </a:lnTo>
                  <a:lnTo>
                    <a:pt x="103" y="39"/>
                  </a:lnTo>
                  <a:lnTo>
                    <a:pt x="63" y="93"/>
                  </a:lnTo>
                  <a:lnTo>
                    <a:pt x="24" y="39"/>
                  </a:lnTo>
                  <a:lnTo>
                    <a:pt x="24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-5532438" y="7927976"/>
              <a:ext cx="153988" cy="211138"/>
            </a:xfrm>
            <a:custGeom>
              <a:avLst/>
              <a:gdLst>
                <a:gd name="T0" fmla="*/ 0 w 65"/>
                <a:gd name="T1" fmla="*/ 74 h 89"/>
                <a:gd name="T2" fmla="*/ 15 w 65"/>
                <a:gd name="T3" fmla="*/ 62 h 89"/>
                <a:gd name="T4" fmla="*/ 34 w 65"/>
                <a:gd name="T5" fmla="*/ 74 h 89"/>
                <a:gd name="T6" fmla="*/ 48 w 65"/>
                <a:gd name="T7" fmla="*/ 62 h 89"/>
                <a:gd name="T8" fmla="*/ 29 w 65"/>
                <a:gd name="T9" fmla="*/ 49 h 89"/>
                <a:gd name="T10" fmla="*/ 5 w 65"/>
                <a:gd name="T11" fmla="*/ 25 h 89"/>
                <a:gd name="T12" fmla="*/ 34 w 65"/>
                <a:gd name="T13" fmla="*/ 0 h 89"/>
                <a:gd name="T14" fmla="*/ 63 w 65"/>
                <a:gd name="T15" fmla="*/ 12 h 89"/>
                <a:gd name="T16" fmla="*/ 50 w 65"/>
                <a:gd name="T17" fmla="*/ 22 h 89"/>
                <a:gd name="T18" fmla="*/ 34 w 65"/>
                <a:gd name="T19" fmla="*/ 14 h 89"/>
                <a:gd name="T20" fmla="*/ 22 w 65"/>
                <a:gd name="T21" fmla="*/ 24 h 89"/>
                <a:gd name="T22" fmla="*/ 39 w 65"/>
                <a:gd name="T23" fmla="*/ 36 h 89"/>
                <a:gd name="T24" fmla="*/ 65 w 65"/>
                <a:gd name="T25" fmla="*/ 62 h 89"/>
                <a:gd name="T26" fmla="*/ 34 w 65"/>
                <a:gd name="T27" fmla="*/ 89 h 89"/>
                <a:gd name="T28" fmla="*/ 0 w 65"/>
                <a:gd name="T29" fmla="*/ 7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89">
                  <a:moveTo>
                    <a:pt x="0" y="74"/>
                  </a:moveTo>
                  <a:cubicBezTo>
                    <a:pt x="15" y="62"/>
                    <a:pt x="15" y="62"/>
                    <a:pt x="15" y="62"/>
                  </a:cubicBezTo>
                  <a:cubicBezTo>
                    <a:pt x="20" y="69"/>
                    <a:pt x="26" y="74"/>
                    <a:pt x="34" y="74"/>
                  </a:cubicBezTo>
                  <a:cubicBezTo>
                    <a:pt x="43" y="74"/>
                    <a:pt x="48" y="68"/>
                    <a:pt x="48" y="62"/>
                  </a:cubicBezTo>
                  <a:cubicBezTo>
                    <a:pt x="48" y="55"/>
                    <a:pt x="39" y="52"/>
                    <a:pt x="29" y="49"/>
                  </a:cubicBezTo>
                  <a:cubicBezTo>
                    <a:pt x="18" y="46"/>
                    <a:pt x="5" y="41"/>
                    <a:pt x="5" y="25"/>
                  </a:cubicBezTo>
                  <a:cubicBezTo>
                    <a:pt x="5" y="11"/>
                    <a:pt x="17" y="0"/>
                    <a:pt x="34" y="0"/>
                  </a:cubicBezTo>
                  <a:cubicBezTo>
                    <a:pt x="48" y="0"/>
                    <a:pt x="56" y="5"/>
                    <a:pt x="63" y="1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6" y="17"/>
                    <a:pt x="41" y="14"/>
                    <a:pt x="34" y="14"/>
                  </a:cubicBezTo>
                  <a:cubicBezTo>
                    <a:pt x="26" y="14"/>
                    <a:pt x="22" y="18"/>
                    <a:pt x="22" y="24"/>
                  </a:cubicBezTo>
                  <a:cubicBezTo>
                    <a:pt x="22" y="31"/>
                    <a:pt x="30" y="33"/>
                    <a:pt x="39" y="36"/>
                  </a:cubicBezTo>
                  <a:cubicBezTo>
                    <a:pt x="51" y="40"/>
                    <a:pt x="65" y="45"/>
                    <a:pt x="65" y="62"/>
                  </a:cubicBezTo>
                  <a:cubicBezTo>
                    <a:pt x="65" y="76"/>
                    <a:pt x="54" y="89"/>
                    <a:pt x="34" y="89"/>
                  </a:cubicBezTo>
                  <a:cubicBezTo>
                    <a:pt x="19" y="89"/>
                    <a:pt x="8" y="83"/>
                    <a:pt x="0" y="7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-5360988" y="7929563"/>
              <a:ext cx="149225" cy="209550"/>
            </a:xfrm>
            <a:custGeom>
              <a:avLst/>
              <a:gdLst>
                <a:gd name="T0" fmla="*/ 0 w 63"/>
                <a:gd name="T1" fmla="*/ 57 h 88"/>
                <a:gd name="T2" fmla="*/ 0 w 63"/>
                <a:gd name="T3" fmla="*/ 0 h 88"/>
                <a:gd name="T4" fmla="*/ 17 w 63"/>
                <a:gd name="T5" fmla="*/ 0 h 88"/>
                <a:gd name="T6" fmla="*/ 17 w 63"/>
                <a:gd name="T7" fmla="*/ 58 h 88"/>
                <a:gd name="T8" fmla="*/ 32 w 63"/>
                <a:gd name="T9" fmla="*/ 73 h 88"/>
                <a:gd name="T10" fmla="*/ 47 w 63"/>
                <a:gd name="T11" fmla="*/ 58 h 88"/>
                <a:gd name="T12" fmla="*/ 47 w 63"/>
                <a:gd name="T13" fmla="*/ 0 h 88"/>
                <a:gd name="T14" fmla="*/ 63 w 63"/>
                <a:gd name="T15" fmla="*/ 0 h 88"/>
                <a:gd name="T16" fmla="*/ 63 w 63"/>
                <a:gd name="T17" fmla="*/ 57 h 88"/>
                <a:gd name="T18" fmla="*/ 32 w 63"/>
                <a:gd name="T19" fmla="*/ 88 h 88"/>
                <a:gd name="T20" fmla="*/ 0 w 63"/>
                <a:gd name="T21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88">
                  <a:moveTo>
                    <a:pt x="0" y="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66"/>
                    <a:pt x="23" y="73"/>
                    <a:pt x="32" y="73"/>
                  </a:cubicBezTo>
                  <a:cubicBezTo>
                    <a:pt x="40" y="73"/>
                    <a:pt x="47" y="66"/>
                    <a:pt x="47" y="58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77"/>
                    <a:pt x="50" y="88"/>
                    <a:pt x="32" y="88"/>
                  </a:cubicBezTo>
                  <a:cubicBezTo>
                    <a:pt x="14" y="88"/>
                    <a:pt x="0" y="77"/>
                    <a:pt x="0" y="5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-5187950" y="7929563"/>
              <a:ext cx="174625" cy="207963"/>
            </a:xfrm>
            <a:custGeom>
              <a:avLst/>
              <a:gdLst>
                <a:gd name="T0" fmla="*/ 0 w 110"/>
                <a:gd name="T1" fmla="*/ 0 h 131"/>
                <a:gd name="T2" fmla="*/ 29 w 110"/>
                <a:gd name="T3" fmla="*/ 0 h 131"/>
                <a:gd name="T4" fmla="*/ 84 w 110"/>
                <a:gd name="T5" fmla="*/ 89 h 131"/>
                <a:gd name="T6" fmla="*/ 84 w 110"/>
                <a:gd name="T7" fmla="*/ 0 h 131"/>
                <a:gd name="T8" fmla="*/ 110 w 110"/>
                <a:gd name="T9" fmla="*/ 0 h 131"/>
                <a:gd name="T10" fmla="*/ 110 w 110"/>
                <a:gd name="T11" fmla="*/ 131 h 131"/>
                <a:gd name="T12" fmla="*/ 83 w 110"/>
                <a:gd name="T13" fmla="*/ 131 h 131"/>
                <a:gd name="T14" fmla="*/ 24 w 110"/>
                <a:gd name="T15" fmla="*/ 39 h 131"/>
                <a:gd name="T16" fmla="*/ 24 w 110"/>
                <a:gd name="T17" fmla="*/ 131 h 131"/>
                <a:gd name="T18" fmla="*/ 0 w 110"/>
                <a:gd name="T19" fmla="*/ 131 h 131"/>
                <a:gd name="T20" fmla="*/ 0 w 110"/>
                <a:gd name="T21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31">
                  <a:moveTo>
                    <a:pt x="0" y="0"/>
                  </a:moveTo>
                  <a:lnTo>
                    <a:pt x="29" y="0"/>
                  </a:lnTo>
                  <a:lnTo>
                    <a:pt x="84" y="89"/>
                  </a:lnTo>
                  <a:lnTo>
                    <a:pt x="84" y="0"/>
                  </a:lnTo>
                  <a:lnTo>
                    <a:pt x="110" y="0"/>
                  </a:lnTo>
                  <a:lnTo>
                    <a:pt x="110" y="131"/>
                  </a:lnTo>
                  <a:lnTo>
                    <a:pt x="83" y="131"/>
                  </a:lnTo>
                  <a:lnTo>
                    <a:pt x="24" y="39"/>
                  </a:lnTo>
                  <a:lnTo>
                    <a:pt x="24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-4997450" y="7927976"/>
              <a:ext cx="209550" cy="211138"/>
            </a:xfrm>
            <a:custGeom>
              <a:avLst/>
              <a:gdLst>
                <a:gd name="T0" fmla="*/ 0 w 88"/>
                <a:gd name="T1" fmla="*/ 44 h 89"/>
                <a:gd name="T2" fmla="*/ 45 w 88"/>
                <a:gd name="T3" fmla="*/ 0 h 89"/>
                <a:gd name="T4" fmla="*/ 85 w 88"/>
                <a:gd name="T5" fmla="*/ 22 h 89"/>
                <a:gd name="T6" fmla="*/ 70 w 88"/>
                <a:gd name="T7" fmla="*/ 30 h 89"/>
                <a:gd name="T8" fmla="*/ 45 w 88"/>
                <a:gd name="T9" fmla="*/ 15 h 89"/>
                <a:gd name="T10" fmla="*/ 16 w 88"/>
                <a:gd name="T11" fmla="*/ 44 h 89"/>
                <a:gd name="T12" fmla="*/ 46 w 88"/>
                <a:gd name="T13" fmla="*/ 73 h 89"/>
                <a:gd name="T14" fmla="*/ 71 w 88"/>
                <a:gd name="T15" fmla="*/ 55 h 89"/>
                <a:gd name="T16" fmla="*/ 43 w 88"/>
                <a:gd name="T17" fmla="*/ 55 h 89"/>
                <a:gd name="T18" fmla="*/ 43 w 88"/>
                <a:gd name="T19" fmla="*/ 39 h 89"/>
                <a:gd name="T20" fmla="*/ 88 w 88"/>
                <a:gd name="T21" fmla="*/ 39 h 89"/>
                <a:gd name="T22" fmla="*/ 88 w 88"/>
                <a:gd name="T23" fmla="*/ 45 h 89"/>
                <a:gd name="T24" fmla="*/ 46 w 88"/>
                <a:gd name="T25" fmla="*/ 89 h 89"/>
                <a:gd name="T26" fmla="*/ 0 w 88"/>
                <a:gd name="T27" fmla="*/ 4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" h="89">
                  <a:moveTo>
                    <a:pt x="0" y="44"/>
                  </a:moveTo>
                  <a:cubicBezTo>
                    <a:pt x="0" y="19"/>
                    <a:pt x="19" y="0"/>
                    <a:pt x="45" y="0"/>
                  </a:cubicBezTo>
                  <a:cubicBezTo>
                    <a:pt x="63" y="0"/>
                    <a:pt x="77" y="9"/>
                    <a:pt x="85" y="22"/>
                  </a:cubicBezTo>
                  <a:cubicBezTo>
                    <a:pt x="70" y="30"/>
                    <a:pt x="70" y="30"/>
                    <a:pt x="70" y="30"/>
                  </a:cubicBezTo>
                  <a:cubicBezTo>
                    <a:pt x="65" y="21"/>
                    <a:pt x="56" y="15"/>
                    <a:pt x="45" y="15"/>
                  </a:cubicBezTo>
                  <a:cubicBezTo>
                    <a:pt x="29" y="15"/>
                    <a:pt x="16" y="28"/>
                    <a:pt x="16" y="44"/>
                  </a:cubicBezTo>
                  <a:cubicBezTo>
                    <a:pt x="16" y="61"/>
                    <a:pt x="29" y="73"/>
                    <a:pt x="46" y="73"/>
                  </a:cubicBezTo>
                  <a:cubicBezTo>
                    <a:pt x="59" y="73"/>
                    <a:pt x="68" y="66"/>
                    <a:pt x="71" y="55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69"/>
                    <a:pt x="72" y="89"/>
                    <a:pt x="46" y="89"/>
                  </a:cubicBezTo>
                  <a:cubicBezTo>
                    <a:pt x="18" y="89"/>
                    <a:pt x="0" y="69"/>
                    <a:pt x="0" y="4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-6116638" y="8201026"/>
              <a:ext cx="155575" cy="214313"/>
            </a:xfrm>
            <a:custGeom>
              <a:avLst/>
              <a:gdLst>
                <a:gd name="T0" fmla="*/ 0 w 65"/>
                <a:gd name="T1" fmla="*/ 74 h 90"/>
                <a:gd name="T2" fmla="*/ 15 w 65"/>
                <a:gd name="T3" fmla="*/ 62 h 90"/>
                <a:gd name="T4" fmla="*/ 34 w 65"/>
                <a:gd name="T5" fmla="*/ 74 h 90"/>
                <a:gd name="T6" fmla="*/ 48 w 65"/>
                <a:gd name="T7" fmla="*/ 62 h 90"/>
                <a:gd name="T8" fmla="*/ 30 w 65"/>
                <a:gd name="T9" fmla="*/ 50 h 90"/>
                <a:gd name="T10" fmla="*/ 5 w 65"/>
                <a:gd name="T11" fmla="*/ 25 h 90"/>
                <a:gd name="T12" fmla="*/ 34 w 65"/>
                <a:gd name="T13" fmla="*/ 0 h 90"/>
                <a:gd name="T14" fmla="*/ 63 w 65"/>
                <a:gd name="T15" fmla="*/ 13 h 90"/>
                <a:gd name="T16" fmla="*/ 50 w 65"/>
                <a:gd name="T17" fmla="*/ 23 h 90"/>
                <a:gd name="T18" fmla="*/ 34 w 65"/>
                <a:gd name="T19" fmla="*/ 14 h 90"/>
                <a:gd name="T20" fmla="*/ 22 w 65"/>
                <a:gd name="T21" fmla="*/ 24 h 90"/>
                <a:gd name="T22" fmla="*/ 39 w 65"/>
                <a:gd name="T23" fmla="*/ 37 h 90"/>
                <a:gd name="T24" fmla="*/ 65 w 65"/>
                <a:gd name="T25" fmla="*/ 63 h 90"/>
                <a:gd name="T26" fmla="*/ 35 w 65"/>
                <a:gd name="T27" fmla="*/ 90 h 90"/>
                <a:gd name="T28" fmla="*/ 0 w 65"/>
                <a:gd name="T29" fmla="*/ 7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90">
                  <a:moveTo>
                    <a:pt x="0" y="74"/>
                  </a:moveTo>
                  <a:cubicBezTo>
                    <a:pt x="15" y="62"/>
                    <a:pt x="15" y="62"/>
                    <a:pt x="15" y="62"/>
                  </a:cubicBezTo>
                  <a:cubicBezTo>
                    <a:pt x="20" y="70"/>
                    <a:pt x="27" y="74"/>
                    <a:pt x="34" y="74"/>
                  </a:cubicBezTo>
                  <a:cubicBezTo>
                    <a:pt x="43" y="74"/>
                    <a:pt x="48" y="69"/>
                    <a:pt x="48" y="62"/>
                  </a:cubicBezTo>
                  <a:cubicBezTo>
                    <a:pt x="48" y="55"/>
                    <a:pt x="39" y="53"/>
                    <a:pt x="30" y="50"/>
                  </a:cubicBezTo>
                  <a:cubicBezTo>
                    <a:pt x="18" y="46"/>
                    <a:pt x="5" y="42"/>
                    <a:pt x="5" y="25"/>
                  </a:cubicBezTo>
                  <a:cubicBezTo>
                    <a:pt x="5" y="11"/>
                    <a:pt x="17" y="0"/>
                    <a:pt x="34" y="0"/>
                  </a:cubicBezTo>
                  <a:cubicBezTo>
                    <a:pt x="48" y="0"/>
                    <a:pt x="56" y="5"/>
                    <a:pt x="63" y="1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6" y="17"/>
                    <a:pt x="41" y="14"/>
                    <a:pt x="34" y="14"/>
                  </a:cubicBezTo>
                  <a:cubicBezTo>
                    <a:pt x="26" y="14"/>
                    <a:pt x="22" y="19"/>
                    <a:pt x="22" y="24"/>
                  </a:cubicBezTo>
                  <a:cubicBezTo>
                    <a:pt x="22" y="31"/>
                    <a:pt x="30" y="34"/>
                    <a:pt x="39" y="37"/>
                  </a:cubicBezTo>
                  <a:cubicBezTo>
                    <a:pt x="51" y="41"/>
                    <a:pt x="65" y="46"/>
                    <a:pt x="65" y="63"/>
                  </a:cubicBezTo>
                  <a:cubicBezTo>
                    <a:pt x="65" y="76"/>
                    <a:pt x="54" y="90"/>
                    <a:pt x="35" y="90"/>
                  </a:cubicBezTo>
                  <a:cubicBezTo>
                    <a:pt x="19" y="90"/>
                    <a:pt x="8" y="83"/>
                    <a:pt x="0" y="74"/>
                  </a:cubicBezTo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-5951538" y="8204201"/>
              <a:ext cx="282575" cy="206375"/>
            </a:xfrm>
            <a:custGeom>
              <a:avLst/>
              <a:gdLst>
                <a:gd name="T0" fmla="*/ 0 w 178"/>
                <a:gd name="T1" fmla="*/ 0 h 130"/>
                <a:gd name="T2" fmla="*/ 25 w 178"/>
                <a:gd name="T3" fmla="*/ 0 h 130"/>
                <a:gd name="T4" fmla="*/ 51 w 178"/>
                <a:gd name="T5" fmla="*/ 91 h 130"/>
                <a:gd name="T6" fmla="*/ 78 w 178"/>
                <a:gd name="T7" fmla="*/ 0 h 130"/>
                <a:gd name="T8" fmla="*/ 102 w 178"/>
                <a:gd name="T9" fmla="*/ 0 h 130"/>
                <a:gd name="T10" fmla="*/ 129 w 178"/>
                <a:gd name="T11" fmla="*/ 91 h 130"/>
                <a:gd name="T12" fmla="*/ 153 w 178"/>
                <a:gd name="T13" fmla="*/ 0 h 130"/>
                <a:gd name="T14" fmla="*/ 178 w 178"/>
                <a:gd name="T15" fmla="*/ 0 h 130"/>
                <a:gd name="T16" fmla="*/ 141 w 178"/>
                <a:gd name="T17" fmla="*/ 130 h 130"/>
                <a:gd name="T18" fmla="*/ 117 w 178"/>
                <a:gd name="T19" fmla="*/ 130 h 130"/>
                <a:gd name="T20" fmla="*/ 90 w 178"/>
                <a:gd name="T21" fmla="*/ 38 h 130"/>
                <a:gd name="T22" fmla="*/ 61 w 178"/>
                <a:gd name="T23" fmla="*/ 130 h 130"/>
                <a:gd name="T24" fmla="*/ 37 w 178"/>
                <a:gd name="T25" fmla="*/ 130 h 130"/>
                <a:gd name="T26" fmla="*/ 0 w 178"/>
                <a:gd name="T2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8" h="130">
                  <a:moveTo>
                    <a:pt x="0" y="0"/>
                  </a:moveTo>
                  <a:lnTo>
                    <a:pt x="25" y="0"/>
                  </a:lnTo>
                  <a:lnTo>
                    <a:pt x="51" y="91"/>
                  </a:lnTo>
                  <a:lnTo>
                    <a:pt x="78" y="0"/>
                  </a:lnTo>
                  <a:lnTo>
                    <a:pt x="102" y="0"/>
                  </a:lnTo>
                  <a:lnTo>
                    <a:pt x="129" y="91"/>
                  </a:lnTo>
                  <a:lnTo>
                    <a:pt x="153" y="0"/>
                  </a:lnTo>
                  <a:lnTo>
                    <a:pt x="178" y="0"/>
                  </a:lnTo>
                  <a:lnTo>
                    <a:pt x="141" y="130"/>
                  </a:lnTo>
                  <a:lnTo>
                    <a:pt x="117" y="130"/>
                  </a:lnTo>
                  <a:lnTo>
                    <a:pt x="90" y="38"/>
                  </a:lnTo>
                  <a:lnTo>
                    <a:pt x="61" y="130"/>
                  </a:lnTo>
                  <a:lnTo>
                    <a:pt x="37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-6111875" y="8478838"/>
              <a:ext cx="185738" cy="207963"/>
            </a:xfrm>
            <a:custGeom>
              <a:avLst/>
              <a:gdLst>
                <a:gd name="T0" fmla="*/ 47 w 117"/>
                <a:gd name="T1" fmla="*/ 0 h 131"/>
                <a:gd name="T2" fmla="*/ 71 w 117"/>
                <a:gd name="T3" fmla="*/ 0 h 131"/>
                <a:gd name="T4" fmla="*/ 117 w 117"/>
                <a:gd name="T5" fmla="*/ 131 h 131"/>
                <a:gd name="T6" fmla="*/ 92 w 117"/>
                <a:gd name="T7" fmla="*/ 131 h 131"/>
                <a:gd name="T8" fmla="*/ 84 w 117"/>
                <a:gd name="T9" fmla="*/ 107 h 131"/>
                <a:gd name="T10" fmla="*/ 33 w 117"/>
                <a:gd name="T11" fmla="*/ 107 h 131"/>
                <a:gd name="T12" fmla="*/ 26 w 117"/>
                <a:gd name="T13" fmla="*/ 131 h 131"/>
                <a:gd name="T14" fmla="*/ 0 w 117"/>
                <a:gd name="T15" fmla="*/ 131 h 131"/>
                <a:gd name="T16" fmla="*/ 47 w 117"/>
                <a:gd name="T17" fmla="*/ 0 h 131"/>
                <a:gd name="T18" fmla="*/ 42 w 117"/>
                <a:gd name="T19" fmla="*/ 84 h 131"/>
                <a:gd name="T20" fmla="*/ 77 w 117"/>
                <a:gd name="T21" fmla="*/ 84 h 131"/>
                <a:gd name="T22" fmla="*/ 59 w 117"/>
                <a:gd name="T23" fmla="*/ 35 h 131"/>
                <a:gd name="T24" fmla="*/ 42 w 117"/>
                <a:gd name="T25" fmla="*/ 8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31">
                  <a:moveTo>
                    <a:pt x="47" y="0"/>
                  </a:moveTo>
                  <a:lnTo>
                    <a:pt x="71" y="0"/>
                  </a:lnTo>
                  <a:lnTo>
                    <a:pt x="117" y="131"/>
                  </a:lnTo>
                  <a:lnTo>
                    <a:pt x="92" y="131"/>
                  </a:lnTo>
                  <a:lnTo>
                    <a:pt x="84" y="107"/>
                  </a:lnTo>
                  <a:lnTo>
                    <a:pt x="33" y="107"/>
                  </a:lnTo>
                  <a:lnTo>
                    <a:pt x="26" y="131"/>
                  </a:lnTo>
                  <a:lnTo>
                    <a:pt x="0" y="131"/>
                  </a:lnTo>
                  <a:lnTo>
                    <a:pt x="47" y="0"/>
                  </a:lnTo>
                  <a:close/>
                  <a:moveTo>
                    <a:pt x="42" y="84"/>
                  </a:moveTo>
                  <a:lnTo>
                    <a:pt x="77" y="84"/>
                  </a:lnTo>
                  <a:lnTo>
                    <a:pt x="59" y="35"/>
                  </a:lnTo>
                  <a:lnTo>
                    <a:pt x="42" y="84"/>
                  </a:lnTo>
                  <a:close/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-5913438" y="8474076"/>
              <a:ext cx="200025" cy="214313"/>
            </a:xfrm>
            <a:custGeom>
              <a:avLst/>
              <a:gdLst>
                <a:gd name="T0" fmla="*/ 0 w 84"/>
                <a:gd name="T1" fmla="*/ 45 h 90"/>
                <a:gd name="T2" fmla="*/ 45 w 84"/>
                <a:gd name="T3" fmla="*/ 0 h 90"/>
                <a:gd name="T4" fmla="*/ 83 w 84"/>
                <a:gd name="T5" fmla="*/ 22 h 90"/>
                <a:gd name="T6" fmla="*/ 69 w 84"/>
                <a:gd name="T7" fmla="*/ 31 h 90"/>
                <a:gd name="T8" fmla="*/ 45 w 84"/>
                <a:gd name="T9" fmla="*/ 16 h 90"/>
                <a:gd name="T10" fmla="*/ 16 w 84"/>
                <a:gd name="T11" fmla="*/ 45 h 90"/>
                <a:gd name="T12" fmla="*/ 44 w 84"/>
                <a:gd name="T13" fmla="*/ 74 h 90"/>
                <a:gd name="T14" fmla="*/ 69 w 84"/>
                <a:gd name="T15" fmla="*/ 57 h 90"/>
                <a:gd name="T16" fmla="*/ 84 w 84"/>
                <a:gd name="T17" fmla="*/ 65 h 90"/>
                <a:gd name="T18" fmla="*/ 45 w 84"/>
                <a:gd name="T19" fmla="*/ 90 h 90"/>
                <a:gd name="T20" fmla="*/ 0 w 84"/>
                <a:gd name="T21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90">
                  <a:moveTo>
                    <a:pt x="0" y="45"/>
                  </a:moveTo>
                  <a:cubicBezTo>
                    <a:pt x="0" y="19"/>
                    <a:pt x="19" y="0"/>
                    <a:pt x="45" y="0"/>
                  </a:cubicBezTo>
                  <a:cubicBezTo>
                    <a:pt x="61" y="0"/>
                    <a:pt x="75" y="9"/>
                    <a:pt x="83" y="22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64" y="22"/>
                    <a:pt x="56" y="16"/>
                    <a:pt x="45" y="16"/>
                  </a:cubicBezTo>
                  <a:cubicBezTo>
                    <a:pt x="28" y="16"/>
                    <a:pt x="16" y="29"/>
                    <a:pt x="16" y="45"/>
                  </a:cubicBezTo>
                  <a:cubicBezTo>
                    <a:pt x="16" y="61"/>
                    <a:pt x="28" y="74"/>
                    <a:pt x="44" y="74"/>
                  </a:cubicBezTo>
                  <a:cubicBezTo>
                    <a:pt x="56" y="74"/>
                    <a:pt x="65" y="67"/>
                    <a:pt x="69" y="57"/>
                  </a:cubicBezTo>
                  <a:cubicBezTo>
                    <a:pt x="84" y="65"/>
                    <a:pt x="84" y="65"/>
                    <a:pt x="84" y="65"/>
                  </a:cubicBezTo>
                  <a:cubicBezTo>
                    <a:pt x="77" y="80"/>
                    <a:pt x="62" y="90"/>
                    <a:pt x="45" y="90"/>
                  </a:cubicBezTo>
                  <a:cubicBezTo>
                    <a:pt x="18" y="90"/>
                    <a:pt x="0" y="70"/>
                    <a:pt x="0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-5707063" y="8478838"/>
              <a:ext cx="188913" cy="207963"/>
            </a:xfrm>
            <a:custGeom>
              <a:avLst/>
              <a:gdLst>
                <a:gd name="T0" fmla="*/ 47 w 119"/>
                <a:gd name="T1" fmla="*/ 0 h 131"/>
                <a:gd name="T2" fmla="*/ 72 w 119"/>
                <a:gd name="T3" fmla="*/ 0 h 131"/>
                <a:gd name="T4" fmla="*/ 119 w 119"/>
                <a:gd name="T5" fmla="*/ 131 h 131"/>
                <a:gd name="T6" fmla="*/ 93 w 119"/>
                <a:gd name="T7" fmla="*/ 131 h 131"/>
                <a:gd name="T8" fmla="*/ 86 w 119"/>
                <a:gd name="T9" fmla="*/ 107 h 131"/>
                <a:gd name="T10" fmla="*/ 35 w 119"/>
                <a:gd name="T11" fmla="*/ 107 h 131"/>
                <a:gd name="T12" fmla="*/ 26 w 119"/>
                <a:gd name="T13" fmla="*/ 131 h 131"/>
                <a:gd name="T14" fmla="*/ 0 w 119"/>
                <a:gd name="T15" fmla="*/ 131 h 131"/>
                <a:gd name="T16" fmla="*/ 47 w 119"/>
                <a:gd name="T17" fmla="*/ 0 h 131"/>
                <a:gd name="T18" fmla="*/ 42 w 119"/>
                <a:gd name="T19" fmla="*/ 84 h 131"/>
                <a:gd name="T20" fmla="*/ 77 w 119"/>
                <a:gd name="T21" fmla="*/ 84 h 131"/>
                <a:gd name="T22" fmla="*/ 60 w 119"/>
                <a:gd name="T23" fmla="*/ 35 h 131"/>
                <a:gd name="T24" fmla="*/ 42 w 119"/>
                <a:gd name="T25" fmla="*/ 8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31">
                  <a:moveTo>
                    <a:pt x="47" y="0"/>
                  </a:moveTo>
                  <a:lnTo>
                    <a:pt x="72" y="0"/>
                  </a:lnTo>
                  <a:lnTo>
                    <a:pt x="119" y="131"/>
                  </a:lnTo>
                  <a:lnTo>
                    <a:pt x="93" y="131"/>
                  </a:lnTo>
                  <a:lnTo>
                    <a:pt x="86" y="107"/>
                  </a:lnTo>
                  <a:lnTo>
                    <a:pt x="35" y="107"/>
                  </a:lnTo>
                  <a:lnTo>
                    <a:pt x="26" y="131"/>
                  </a:lnTo>
                  <a:lnTo>
                    <a:pt x="0" y="131"/>
                  </a:lnTo>
                  <a:lnTo>
                    <a:pt x="47" y="0"/>
                  </a:lnTo>
                  <a:close/>
                  <a:moveTo>
                    <a:pt x="42" y="84"/>
                  </a:moveTo>
                  <a:lnTo>
                    <a:pt x="77" y="84"/>
                  </a:lnTo>
                  <a:lnTo>
                    <a:pt x="60" y="35"/>
                  </a:lnTo>
                  <a:lnTo>
                    <a:pt x="42" y="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-5502275" y="8478838"/>
              <a:ext cx="166688" cy="207963"/>
            </a:xfrm>
            <a:custGeom>
              <a:avLst/>
              <a:gdLst>
                <a:gd name="T0" fmla="*/ 0 w 70"/>
                <a:gd name="T1" fmla="*/ 0 h 87"/>
                <a:gd name="T2" fmla="*/ 23 w 70"/>
                <a:gd name="T3" fmla="*/ 0 h 87"/>
                <a:gd name="T4" fmla="*/ 70 w 70"/>
                <a:gd name="T5" fmla="*/ 43 h 87"/>
                <a:gd name="T6" fmla="*/ 24 w 70"/>
                <a:gd name="T7" fmla="*/ 87 h 87"/>
                <a:gd name="T8" fmla="*/ 0 w 70"/>
                <a:gd name="T9" fmla="*/ 87 h 87"/>
                <a:gd name="T10" fmla="*/ 0 w 70"/>
                <a:gd name="T11" fmla="*/ 0 h 87"/>
                <a:gd name="T12" fmla="*/ 16 w 70"/>
                <a:gd name="T13" fmla="*/ 15 h 87"/>
                <a:gd name="T14" fmla="*/ 16 w 70"/>
                <a:gd name="T15" fmla="*/ 72 h 87"/>
                <a:gd name="T16" fmla="*/ 22 w 70"/>
                <a:gd name="T17" fmla="*/ 72 h 87"/>
                <a:gd name="T18" fmla="*/ 53 w 70"/>
                <a:gd name="T19" fmla="*/ 43 h 87"/>
                <a:gd name="T20" fmla="*/ 22 w 70"/>
                <a:gd name="T21" fmla="*/ 15 h 87"/>
                <a:gd name="T22" fmla="*/ 16 w 70"/>
                <a:gd name="T23" fmla="*/ 1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87">
                  <a:moveTo>
                    <a:pt x="0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53" y="0"/>
                    <a:pt x="70" y="19"/>
                    <a:pt x="70" y="43"/>
                  </a:cubicBezTo>
                  <a:cubicBezTo>
                    <a:pt x="70" y="68"/>
                    <a:pt x="51" y="87"/>
                    <a:pt x="24" y="87"/>
                  </a:cubicBezTo>
                  <a:cubicBezTo>
                    <a:pt x="0" y="87"/>
                    <a:pt x="0" y="87"/>
                    <a:pt x="0" y="87"/>
                  </a:cubicBezTo>
                  <a:lnTo>
                    <a:pt x="0" y="0"/>
                  </a:lnTo>
                  <a:close/>
                  <a:moveTo>
                    <a:pt x="16" y="1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41" y="72"/>
                    <a:pt x="53" y="60"/>
                    <a:pt x="53" y="43"/>
                  </a:cubicBezTo>
                  <a:cubicBezTo>
                    <a:pt x="53" y="27"/>
                    <a:pt x="43" y="15"/>
                    <a:pt x="22" y="15"/>
                  </a:cubicBezTo>
                  <a:lnTo>
                    <a:pt x="16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-5318125" y="8478838"/>
              <a:ext cx="123825" cy="207963"/>
            </a:xfrm>
            <a:custGeom>
              <a:avLst/>
              <a:gdLst>
                <a:gd name="T0" fmla="*/ 0 w 78"/>
                <a:gd name="T1" fmla="*/ 0 h 131"/>
                <a:gd name="T2" fmla="*/ 78 w 78"/>
                <a:gd name="T3" fmla="*/ 0 h 131"/>
                <a:gd name="T4" fmla="*/ 78 w 78"/>
                <a:gd name="T5" fmla="*/ 23 h 131"/>
                <a:gd name="T6" fmla="*/ 24 w 78"/>
                <a:gd name="T7" fmla="*/ 23 h 131"/>
                <a:gd name="T8" fmla="*/ 24 w 78"/>
                <a:gd name="T9" fmla="*/ 53 h 131"/>
                <a:gd name="T10" fmla="*/ 78 w 78"/>
                <a:gd name="T11" fmla="*/ 53 h 131"/>
                <a:gd name="T12" fmla="*/ 78 w 78"/>
                <a:gd name="T13" fmla="*/ 77 h 131"/>
                <a:gd name="T14" fmla="*/ 24 w 78"/>
                <a:gd name="T15" fmla="*/ 77 h 131"/>
                <a:gd name="T16" fmla="*/ 24 w 78"/>
                <a:gd name="T17" fmla="*/ 107 h 131"/>
                <a:gd name="T18" fmla="*/ 78 w 78"/>
                <a:gd name="T19" fmla="*/ 107 h 131"/>
                <a:gd name="T20" fmla="*/ 78 w 78"/>
                <a:gd name="T21" fmla="*/ 131 h 131"/>
                <a:gd name="T22" fmla="*/ 0 w 78"/>
                <a:gd name="T23" fmla="*/ 131 h 131"/>
                <a:gd name="T24" fmla="*/ 0 w 78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131">
                  <a:moveTo>
                    <a:pt x="0" y="0"/>
                  </a:moveTo>
                  <a:lnTo>
                    <a:pt x="78" y="0"/>
                  </a:lnTo>
                  <a:lnTo>
                    <a:pt x="78" y="23"/>
                  </a:lnTo>
                  <a:lnTo>
                    <a:pt x="24" y="23"/>
                  </a:lnTo>
                  <a:lnTo>
                    <a:pt x="24" y="53"/>
                  </a:lnTo>
                  <a:lnTo>
                    <a:pt x="78" y="53"/>
                  </a:lnTo>
                  <a:lnTo>
                    <a:pt x="78" y="77"/>
                  </a:lnTo>
                  <a:lnTo>
                    <a:pt x="24" y="77"/>
                  </a:lnTo>
                  <a:lnTo>
                    <a:pt x="24" y="107"/>
                  </a:lnTo>
                  <a:lnTo>
                    <a:pt x="78" y="107"/>
                  </a:lnTo>
                  <a:lnTo>
                    <a:pt x="78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-5173663" y="8478838"/>
              <a:ext cx="204788" cy="207963"/>
            </a:xfrm>
            <a:custGeom>
              <a:avLst/>
              <a:gdLst>
                <a:gd name="T0" fmla="*/ 0 w 129"/>
                <a:gd name="T1" fmla="*/ 0 h 131"/>
                <a:gd name="T2" fmla="*/ 24 w 129"/>
                <a:gd name="T3" fmla="*/ 0 h 131"/>
                <a:gd name="T4" fmla="*/ 65 w 129"/>
                <a:gd name="T5" fmla="*/ 54 h 131"/>
                <a:gd name="T6" fmla="*/ 105 w 129"/>
                <a:gd name="T7" fmla="*/ 0 h 131"/>
                <a:gd name="T8" fmla="*/ 129 w 129"/>
                <a:gd name="T9" fmla="*/ 0 h 131"/>
                <a:gd name="T10" fmla="*/ 129 w 129"/>
                <a:gd name="T11" fmla="*/ 131 h 131"/>
                <a:gd name="T12" fmla="*/ 104 w 129"/>
                <a:gd name="T13" fmla="*/ 131 h 131"/>
                <a:gd name="T14" fmla="*/ 104 w 129"/>
                <a:gd name="T15" fmla="*/ 39 h 131"/>
                <a:gd name="T16" fmla="*/ 65 w 129"/>
                <a:gd name="T17" fmla="*/ 93 h 131"/>
                <a:gd name="T18" fmla="*/ 24 w 129"/>
                <a:gd name="T19" fmla="*/ 39 h 131"/>
                <a:gd name="T20" fmla="*/ 24 w 129"/>
                <a:gd name="T21" fmla="*/ 131 h 131"/>
                <a:gd name="T22" fmla="*/ 0 w 129"/>
                <a:gd name="T23" fmla="*/ 131 h 131"/>
                <a:gd name="T24" fmla="*/ 0 w 129"/>
                <a:gd name="T2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131">
                  <a:moveTo>
                    <a:pt x="0" y="0"/>
                  </a:moveTo>
                  <a:lnTo>
                    <a:pt x="24" y="0"/>
                  </a:lnTo>
                  <a:lnTo>
                    <a:pt x="65" y="54"/>
                  </a:lnTo>
                  <a:lnTo>
                    <a:pt x="105" y="0"/>
                  </a:lnTo>
                  <a:lnTo>
                    <a:pt x="129" y="0"/>
                  </a:lnTo>
                  <a:lnTo>
                    <a:pt x="129" y="131"/>
                  </a:lnTo>
                  <a:lnTo>
                    <a:pt x="104" y="131"/>
                  </a:lnTo>
                  <a:lnTo>
                    <a:pt x="104" y="39"/>
                  </a:lnTo>
                  <a:lnTo>
                    <a:pt x="65" y="93"/>
                  </a:lnTo>
                  <a:lnTo>
                    <a:pt x="24" y="39"/>
                  </a:lnTo>
                  <a:lnTo>
                    <a:pt x="24" y="131"/>
                  </a:lnTo>
                  <a:lnTo>
                    <a:pt x="0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-4954588" y="8478838"/>
              <a:ext cx="173038" cy="207963"/>
            </a:xfrm>
            <a:custGeom>
              <a:avLst/>
              <a:gdLst>
                <a:gd name="T0" fmla="*/ 42 w 109"/>
                <a:gd name="T1" fmla="*/ 69 h 131"/>
                <a:gd name="T2" fmla="*/ 0 w 109"/>
                <a:gd name="T3" fmla="*/ 0 h 131"/>
                <a:gd name="T4" fmla="*/ 27 w 109"/>
                <a:gd name="T5" fmla="*/ 0 h 131"/>
                <a:gd name="T6" fmla="*/ 54 w 109"/>
                <a:gd name="T7" fmla="*/ 45 h 131"/>
                <a:gd name="T8" fmla="*/ 81 w 109"/>
                <a:gd name="T9" fmla="*/ 0 h 131"/>
                <a:gd name="T10" fmla="*/ 109 w 109"/>
                <a:gd name="T11" fmla="*/ 0 h 131"/>
                <a:gd name="T12" fmla="*/ 66 w 109"/>
                <a:gd name="T13" fmla="*/ 69 h 131"/>
                <a:gd name="T14" fmla="*/ 66 w 109"/>
                <a:gd name="T15" fmla="*/ 131 h 131"/>
                <a:gd name="T16" fmla="*/ 42 w 109"/>
                <a:gd name="T17" fmla="*/ 131 h 131"/>
                <a:gd name="T18" fmla="*/ 42 w 109"/>
                <a:gd name="T19" fmla="*/ 6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131">
                  <a:moveTo>
                    <a:pt x="42" y="69"/>
                  </a:moveTo>
                  <a:lnTo>
                    <a:pt x="0" y="0"/>
                  </a:lnTo>
                  <a:lnTo>
                    <a:pt x="27" y="0"/>
                  </a:lnTo>
                  <a:lnTo>
                    <a:pt x="54" y="45"/>
                  </a:lnTo>
                  <a:lnTo>
                    <a:pt x="81" y="0"/>
                  </a:lnTo>
                  <a:lnTo>
                    <a:pt x="109" y="0"/>
                  </a:lnTo>
                  <a:lnTo>
                    <a:pt x="66" y="69"/>
                  </a:lnTo>
                  <a:lnTo>
                    <a:pt x="66" y="131"/>
                  </a:lnTo>
                  <a:lnTo>
                    <a:pt x="42" y="131"/>
                  </a:lnTo>
                  <a:lnTo>
                    <a:pt x="42" y="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-6103938" y="8753476"/>
              <a:ext cx="119063" cy="206375"/>
            </a:xfrm>
            <a:custGeom>
              <a:avLst/>
              <a:gdLst>
                <a:gd name="T0" fmla="*/ 0 w 75"/>
                <a:gd name="T1" fmla="*/ 0 h 130"/>
                <a:gd name="T2" fmla="*/ 75 w 75"/>
                <a:gd name="T3" fmla="*/ 0 h 130"/>
                <a:gd name="T4" fmla="*/ 75 w 75"/>
                <a:gd name="T5" fmla="*/ 24 h 130"/>
                <a:gd name="T6" fmla="*/ 24 w 75"/>
                <a:gd name="T7" fmla="*/ 24 h 130"/>
                <a:gd name="T8" fmla="*/ 24 w 75"/>
                <a:gd name="T9" fmla="*/ 54 h 130"/>
                <a:gd name="T10" fmla="*/ 75 w 75"/>
                <a:gd name="T11" fmla="*/ 54 h 130"/>
                <a:gd name="T12" fmla="*/ 75 w 75"/>
                <a:gd name="T13" fmla="*/ 76 h 130"/>
                <a:gd name="T14" fmla="*/ 24 w 75"/>
                <a:gd name="T15" fmla="*/ 76 h 130"/>
                <a:gd name="T16" fmla="*/ 24 w 75"/>
                <a:gd name="T17" fmla="*/ 130 h 130"/>
                <a:gd name="T18" fmla="*/ 0 w 75"/>
                <a:gd name="T19" fmla="*/ 130 h 130"/>
                <a:gd name="T20" fmla="*/ 0 w 75"/>
                <a:gd name="T21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" h="130">
                  <a:moveTo>
                    <a:pt x="0" y="0"/>
                  </a:moveTo>
                  <a:lnTo>
                    <a:pt x="75" y="0"/>
                  </a:lnTo>
                  <a:lnTo>
                    <a:pt x="75" y="24"/>
                  </a:lnTo>
                  <a:lnTo>
                    <a:pt x="24" y="24"/>
                  </a:lnTo>
                  <a:lnTo>
                    <a:pt x="24" y="54"/>
                  </a:lnTo>
                  <a:lnTo>
                    <a:pt x="75" y="54"/>
                  </a:lnTo>
                  <a:lnTo>
                    <a:pt x="75" y="76"/>
                  </a:lnTo>
                  <a:lnTo>
                    <a:pt x="24" y="76"/>
                  </a:lnTo>
                  <a:lnTo>
                    <a:pt x="24" y="130"/>
                  </a:lnTo>
                  <a:lnTo>
                    <a:pt x="0" y="1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-5970588" y="8750301"/>
              <a:ext cx="214313" cy="214313"/>
            </a:xfrm>
            <a:custGeom>
              <a:avLst/>
              <a:gdLst>
                <a:gd name="T0" fmla="*/ 0 w 90"/>
                <a:gd name="T1" fmla="*/ 45 h 90"/>
                <a:gd name="T2" fmla="*/ 45 w 90"/>
                <a:gd name="T3" fmla="*/ 0 h 90"/>
                <a:gd name="T4" fmla="*/ 90 w 90"/>
                <a:gd name="T5" fmla="*/ 45 h 90"/>
                <a:gd name="T6" fmla="*/ 45 w 90"/>
                <a:gd name="T7" fmla="*/ 90 h 90"/>
                <a:gd name="T8" fmla="*/ 0 w 90"/>
                <a:gd name="T9" fmla="*/ 45 h 90"/>
                <a:gd name="T10" fmla="*/ 74 w 90"/>
                <a:gd name="T11" fmla="*/ 45 h 90"/>
                <a:gd name="T12" fmla="*/ 45 w 90"/>
                <a:gd name="T13" fmla="*/ 16 h 90"/>
                <a:gd name="T14" fmla="*/ 17 w 90"/>
                <a:gd name="T15" fmla="*/ 45 h 90"/>
                <a:gd name="T16" fmla="*/ 45 w 90"/>
                <a:gd name="T17" fmla="*/ 74 h 90"/>
                <a:gd name="T18" fmla="*/ 74 w 90"/>
                <a:gd name="T19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90">
                  <a:moveTo>
                    <a:pt x="0" y="45"/>
                  </a:moveTo>
                  <a:cubicBezTo>
                    <a:pt x="0" y="20"/>
                    <a:pt x="20" y="0"/>
                    <a:pt x="45" y="0"/>
                  </a:cubicBezTo>
                  <a:cubicBezTo>
                    <a:pt x="70" y="0"/>
                    <a:pt x="90" y="20"/>
                    <a:pt x="90" y="45"/>
                  </a:cubicBezTo>
                  <a:cubicBezTo>
                    <a:pt x="90" y="70"/>
                    <a:pt x="70" y="90"/>
                    <a:pt x="45" y="90"/>
                  </a:cubicBezTo>
                  <a:cubicBezTo>
                    <a:pt x="20" y="90"/>
                    <a:pt x="0" y="70"/>
                    <a:pt x="0" y="45"/>
                  </a:cubicBezTo>
                  <a:moveTo>
                    <a:pt x="74" y="45"/>
                  </a:moveTo>
                  <a:cubicBezTo>
                    <a:pt x="74" y="29"/>
                    <a:pt x="61" y="16"/>
                    <a:pt x="45" y="16"/>
                  </a:cubicBezTo>
                  <a:cubicBezTo>
                    <a:pt x="29" y="16"/>
                    <a:pt x="17" y="29"/>
                    <a:pt x="17" y="45"/>
                  </a:cubicBezTo>
                  <a:cubicBezTo>
                    <a:pt x="17" y="61"/>
                    <a:pt x="29" y="74"/>
                    <a:pt x="45" y="74"/>
                  </a:cubicBezTo>
                  <a:cubicBezTo>
                    <a:pt x="61" y="74"/>
                    <a:pt x="74" y="61"/>
                    <a:pt x="74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Freeform 24"/>
            <p:cNvSpPr>
              <a:spLocks noEditPoints="1"/>
            </p:cNvSpPr>
            <p:nvPr/>
          </p:nvSpPr>
          <p:spPr bwMode="auto">
            <a:xfrm>
              <a:off x="-5740400" y="8753476"/>
              <a:ext cx="152400" cy="206375"/>
            </a:xfrm>
            <a:custGeom>
              <a:avLst/>
              <a:gdLst>
                <a:gd name="T0" fmla="*/ 0 w 64"/>
                <a:gd name="T1" fmla="*/ 87 h 87"/>
                <a:gd name="T2" fmla="*/ 0 w 64"/>
                <a:gd name="T3" fmla="*/ 0 h 87"/>
                <a:gd name="T4" fmla="*/ 28 w 64"/>
                <a:gd name="T5" fmla="*/ 0 h 87"/>
                <a:gd name="T6" fmla="*/ 61 w 64"/>
                <a:gd name="T7" fmla="*/ 30 h 87"/>
                <a:gd name="T8" fmla="*/ 46 w 64"/>
                <a:gd name="T9" fmla="*/ 56 h 87"/>
                <a:gd name="T10" fmla="*/ 64 w 64"/>
                <a:gd name="T11" fmla="*/ 87 h 87"/>
                <a:gd name="T12" fmla="*/ 45 w 64"/>
                <a:gd name="T13" fmla="*/ 87 h 87"/>
                <a:gd name="T14" fmla="*/ 31 w 64"/>
                <a:gd name="T15" fmla="*/ 61 h 87"/>
                <a:gd name="T16" fmla="*/ 17 w 64"/>
                <a:gd name="T17" fmla="*/ 61 h 87"/>
                <a:gd name="T18" fmla="*/ 17 w 64"/>
                <a:gd name="T19" fmla="*/ 87 h 87"/>
                <a:gd name="T20" fmla="*/ 0 w 64"/>
                <a:gd name="T21" fmla="*/ 87 h 87"/>
                <a:gd name="T22" fmla="*/ 27 w 64"/>
                <a:gd name="T23" fmla="*/ 46 h 87"/>
                <a:gd name="T24" fmla="*/ 45 w 64"/>
                <a:gd name="T25" fmla="*/ 30 h 87"/>
                <a:gd name="T26" fmla="*/ 27 w 64"/>
                <a:gd name="T27" fmla="*/ 15 h 87"/>
                <a:gd name="T28" fmla="*/ 17 w 64"/>
                <a:gd name="T29" fmla="*/ 15 h 87"/>
                <a:gd name="T30" fmla="*/ 17 w 64"/>
                <a:gd name="T31" fmla="*/ 46 h 87"/>
                <a:gd name="T32" fmla="*/ 27 w 64"/>
                <a:gd name="T33" fmla="*/ 4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87">
                  <a:moveTo>
                    <a:pt x="0" y="8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49" y="0"/>
                    <a:pt x="61" y="12"/>
                    <a:pt x="61" y="30"/>
                  </a:cubicBezTo>
                  <a:cubicBezTo>
                    <a:pt x="61" y="41"/>
                    <a:pt x="56" y="51"/>
                    <a:pt x="46" y="56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87"/>
                    <a:pt x="17" y="87"/>
                    <a:pt x="17" y="87"/>
                  </a:cubicBezTo>
                  <a:lnTo>
                    <a:pt x="0" y="87"/>
                  </a:lnTo>
                  <a:close/>
                  <a:moveTo>
                    <a:pt x="27" y="46"/>
                  </a:moveTo>
                  <a:cubicBezTo>
                    <a:pt x="40" y="46"/>
                    <a:pt x="45" y="38"/>
                    <a:pt x="45" y="30"/>
                  </a:cubicBezTo>
                  <a:cubicBezTo>
                    <a:pt x="45" y="21"/>
                    <a:pt x="39" y="15"/>
                    <a:pt x="2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46"/>
                    <a:pt x="17" y="46"/>
                    <a:pt x="17" y="46"/>
                  </a:cubicBezTo>
                  <a:lnTo>
                    <a:pt x="27" y="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-6111875" y="9029701"/>
              <a:ext cx="171450" cy="206375"/>
            </a:xfrm>
            <a:custGeom>
              <a:avLst/>
              <a:gdLst>
                <a:gd name="T0" fmla="*/ 41 w 108"/>
                <a:gd name="T1" fmla="*/ 67 h 130"/>
                <a:gd name="T2" fmla="*/ 0 w 108"/>
                <a:gd name="T3" fmla="*/ 0 h 130"/>
                <a:gd name="T4" fmla="*/ 27 w 108"/>
                <a:gd name="T5" fmla="*/ 0 h 130"/>
                <a:gd name="T6" fmla="*/ 54 w 108"/>
                <a:gd name="T7" fmla="*/ 45 h 130"/>
                <a:gd name="T8" fmla="*/ 81 w 108"/>
                <a:gd name="T9" fmla="*/ 0 h 130"/>
                <a:gd name="T10" fmla="*/ 108 w 108"/>
                <a:gd name="T11" fmla="*/ 0 h 130"/>
                <a:gd name="T12" fmla="*/ 66 w 108"/>
                <a:gd name="T13" fmla="*/ 69 h 130"/>
                <a:gd name="T14" fmla="*/ 66 w 108"/>
                <a:gd name="T15" fmla="*/ 130 h 130"/>
                <a:gd name="T16" fmla="*/ 41 w 108"/>
                <a:gd name="T17" fmla="*/ 130 h 130"/>
                <a:gd name="T18" fmla="*/ 41 w 108"/>
                <a:gd name="T19" fmla="*/ 6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130">
                  <a:moveTo>
                    <a:pt x="41" y="67"/>
                  </a:moveTo>
                  <a:lnTo>
                    <a:pt x="0" y="0"/>
                  </a:lnTo>
                  <a:lnTo>
                    <a:pt x="27" y="0"/>
                  </a:lnTo>
                  <a:lnTo>
                    <a:pt x="54" y="45"/>
                  </a:lnTo>
                  <a:lnTo>
                    <a:pt x="81" y="0"/>
                  </a:lnTo>
                  <a:lnTo>
                    <a:pt x="108" y="0"/>
                  </a:lnTo>
                  <a:lnTo>
                    <a:pt x="66" y="69"/>
                  </a:lnTo>
                  <a:lnTo>
                    <a:pt x="66" y="130"/>
                  </a:lnTo>
                  <a:lnTo>
                    <a:pt x="41" y="130"/>
                  </a:lnTo>
                  <a:lnTo>
                    <a:pt x="41" y="67"/>
                  </a:lnTo>
                  <a:close/>
                </a:path>
              </a:pathLst>
            </a:custGeom>
            <a:solidFill>
              <a:srgbClr val="6DC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6" name="Freeform 26"/>
            <p:cNvSpPr>
              <a:spLocks noEditPoints="1"/>
            </p:cNvSpPr>
            <p:nvPr/>
          </p:nvSpPr>
          <p:spPr bwMode="auto">
            <a:xfrm>
              <a:off x="-5930900" y="9024938"/>
              <a:ext cx="212725" cy="214313"/>
            </a:xfrm>
            <a:custGeom>
              <a:avLst/>
              <a:gdLst>
                <a:gd name="T0" fmla="*/ 0 w 89"/>
                <a:gd name="T1" fmla="*/ 45 h 90"/>
                <a:gd name="T2" fmla="*/ 45 w 89"/>
                <a:gd name="T3" fmla="*/ 0 h 90"/>
                <a:gd name="T4" fmla="*/ 89 w 89"/>
                <a:gd name="T5" fmla="*/ 45 h 90"/>
                <a:gd name="T6" fmla="*/ 45 w 89"/>
                <a:gd name="T7" fmla="*/ 90 h 90"/>
                <a:gd name="T8" fmla="*/ 0 w 89"/>
                <a:gd name="T9" fmla="*/ 45 h 90"/>
                <a:gd name="T10" fmla="*/ 73 w 89"/>
                <a:gd name="T11" fmla="*/ 45 h 90"/>
                <a:gd name="T12" fmla="*/ 45 w 89"/>
                <a:gd name="T13" fmla="*/ 16 h 90"/>
                <a:gd name="T14" fmla="*/ 16 w 89"/>
                <a:gd name="T15" fmla="*/ 45 h 90"/>
                <a:gd name="T16" fmla="*/ 45 w 89"/>
                <a:gd name="T17" fmla="*/ 74 h 90"/>
                <a:gd name="T18" fmla="*/ 73 w 89"/>
                <a:gd name="T19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90">
                  <a:moveTo>
                    <a:pt x="0" y="45"/>
                  </a:moveTo>
                  <a:cubicBezTo>
                    <a:pt x="0" y="20"/>
                    <a:pt x="20" y="0"/>
                    <a:pt x="45" y="0"/>
                  </a:cubicBezTo>
                  <a:cubicBezTo>
                    <a:pt x="69" y="0"/>
                    <a:pt x="89" y="20"/>
                    <a:pt x="89" y="45"/>
                  </a:cubicBezTo>
                  <a:cubicBezTo>
                    <a:pt x="89" y="70"/>
                    <a:pt x="69" y="90"/>
                    <a:pt x="45" y="90"/>
                  </a:cubicBezTo>
                  <a:cubicBezTo>
                    <a:pt x="20" y="90"/>
                    <a:pt x="0" y="70"/>
                    <a:pt x="0" y="45"/>
                  </a:cubicBezTo>
                  <a:moveTo>
                    <a:pt x="73" y="45"/>
                  </a:moveTo>
                  <a:cubicBezTo>
                    <a:pt x="73" y="29"/>
                    <a:pt x="60" y="16"/>
                    <a:pt x="45" y="16"/>
                  </a:cubicBezTo>
                  <a:cubicBezTo>
                    <a:pt x="29" y="16"/>
                    <a:pt x="16" y="29"/>
                    <a:pt x="16" y="45"/>
                  </a:cubicBezTo>
                  <a:cubicBezTo>
                    <a:pt x="16" y="61"/>
                    <a:pt x="29" y="74"/>
                    <a:pt x="45" y="74"/>
                  </a:cubicBezTo>
                  <a:cubicBezTo>
                    <a:pt x="60" y="74"/>
                    <a:pt x="73" y="61"/>
                    <a:pt x="73" y="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-5699125" y="9029701"/>
              <a:ext cx="149225" cy="209550"/>
            </a:xfrm>
            <a:custGeom>
              <a:avLst/>
              <a:gdLst>
                <a:gd name="T0" fmla="*/ 0 w 63"/>
                <a:gd name="T1" fmla="*/ 57 h 88"/>
                <a:gd name="T2" fmla="*/ 0 w 63"/>
                <a:gd name="T3" fmla="*/ 0 h 88"/>
                <a:gd name="T4" fmla="*/ 16 w 63"/>
                <a:gd name="T5" fmla="*/ 0 h 88"/>
                <a:gd name="T6" fmla="*/ 16 w 63"/>
                <a:gd name="T7" fmla="*/ 58 h 88"/>
                <a:gd name="T8" fmla="*/ 31 w 63"/>
                <a:gd name="T9" fmla="*/ 73 h 88"/>
                <a:gd name="T10" fmla="*/ 46 w 63"/>
                <a:gd name="T11" fmla="*/ 58 h 88"/>
                <a:gd name="T12" fmla="*/ 46 w 63"/>
                <a:gd name="T13" fmla="*/ 0 h 88"/>
                <a:gd name="T14" fmla="*/ 63 w 63"/>
                <a:gd name="T15" fmla="*/ 0 h 88"/>
                <a:gd name="T16" fmla="*/ 63 w 63"/>
                <a:gd name="T17" fmla="*/ 57 h 88"/>
                <a:gd name="T18" fmla="*/ 31 w 63"/>
                <a:gd name="T19" fmla="*/ 88 h 88"/>
                <a:gd name="T20" fmla="*/ 0 w 63"/>
                <a:gd name="T21" fmla="*/ 5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88">
                  <a:moveTo>
                    <a:pt x="0" y="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66"/>
                    <a:pt x="22" y="73"/>
                    <a:pt x="31" y="73"/>
                  </a:cubicBezTo>
                  <a:cubicBezTo>
                    <a:pt x="40" y="73"/>
                    <a:pt x="46" y="66"/>
                    <a:pt x="46" y="58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77"/>
                    <a:pt x="49" y="88"/>
                    <a:pt x="31" y="88"/>
                  </a:cubicBezTo>
                  <a:cubicBezTo>
                    <a:pt x="13" y="88"/>
                    <a:pt x="0" y="77"/>
                    <a:pt x="0" y="5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-5530850" y="9029701"/>
              <a:ext cx="150813" cy="206375"/>
            </a:xfrm>
            <a:custGeom>
              <a:avLst/>
              <a:gdLst>
                <a:gd name="T0" fmla="*/ 35 w 95"/>
                <a:gd name="T1" fmla="*/ 22 h 130"/>
                <a:gd name="T2" fmla="*/ 0 w 95"/>
                <a:gd name="T3" fmla="*/ 22 h 130"/>
                <a:gd name="T4" fmla="*/ 0 w 95"/>
                <a:gd name="T5" fmla="*/ 0 h 130"/>
                <a:gd name="T6" fmla="*/ 95 w 95"/>
                <a:gd name="T7" fmla="*/ 0 h 130"/>
                <a:gd name="T8" fmla="*/ 95 w 95"/>
                <a:gd name="T9" fmla="*/ 22 h 130"/>
                <a:gd name="T10" fmla="*/ 59 w 95"/>
                <a:gd name="T11" fmla="*/ 22 h 130"/>
                <a:gd name="T12" fmla="*/ 59 w 95"/>
                <a:gd name="T13" fmla="*/ 130 h 130"/>
                <a:gd name="T14" fmla="*/ 35 w 95"/>
                <a:gd name="T15" fmla="*/ 130 h 130"/>
                <a:gd name="T16" fmla="*/ 35 w 95"/>
                <a:gd name="T17" fmla="*/ 2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130">
                  <a:moveTo>
                    <a:pt x="35" y="22"/>
                  </a:moveTo>
                  <a:lnTo>
                    <a:pt x="0" y="22"/>
                  </a:lnTo>
                  <a:lnTo>
                    <a:pt x="0" y="0"/>
                  </a:lnTo>
                  <a:lnTo>
                    <a:pt x="95" y="0"/>
                  </a:lnTo>
                  <a:lnTo>
                    <a:pt x="95" y="22"/>
                  </a:lnTo>
                  <a:lnTo>
                    <a:pt x="59" y="22"/>
                  </a:lnTo>
                  <a:lnTo>
                    <a:pt x="59" y="130"/>
                  </a:lnTo>
                  <a:lnTo>
                    <a:pt x="35" y="130"/>
                  </a:lnTo>
                  <a:lnTo>
                    <a:pt x="35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Freeform 29"/>
            <p:cNvSpPr>
              <a:spLocks/>
            </p:cNvSpPr>
            <p:nvPr/>
          </p:nvSpPr>
          <p:spPr bwMode="auto">
            <a:xfrm>
              <a:off x="-5360988" y="9029701"/>
              <a:ext cx="157163" cy="206375"/>
            </a:xfrm>
            <a:custGeom>
              <a:avLst/>
              <a:gdLst>
                <a:gd name="T0" fmla="*/ 75 w 99"/>
                <a:gd name="T1" fmla="*/ 76 h 130"/>
                <a:gd name="T2" fmla="*/ 24 w 99"/>
                <a:gd name="T3" fmla="*/ 76 h 130"/>
                <a:gd name="T4" fmla="*/ 24 w 99"/>
                <a:gd name="T5" fmla="*/ 130 h 130"/>
                <a:gd name="T6" fmla="*/ 0 w 99"/>
                <a:gd name="T7" fmla="*/ 130 h 130"/>
                <a:gd name="T8" fmla="*/ 0 w 99"/>
                <a:gd name="T9" fmla="*/ 0 h 130"/>
                <a:gd name="T10" fmla="*/ 24 w 99"/>
                <a:gd name="T11" fmla="*/ 0 h 130"/>
                <a:gd name="T12" fmla="*/ 24 w 99"/>
                <a:gd name="T13" fmla="*/ 52 h 130"/>
                <a:gd name="T14" fmla="*/ 75 w 99"/>
                <a:gd name="T15" fmla="*/ 52 h 130"/>
                <a:gd name="T16" fmla="*/ 75 w 99"/>
                <a:gd name="T17" fmla="*/ 0 h 130"/>
                <a:gd name="T18" fmla="*/ 99 w 99"/>
                <a:gd name="T19" fmla="*/ 0 h 130"/>
                <a:gd name="T20" fmla="*/ 99 w 99"/>
                <a:gd name="T21" fmla="*/ 130 h 130"/>
                <a:gd name="T22" fmla="*/ 75 w 99"/>
                <a:gd name="T23" fmla="*/ 130 h 130"/>
                <a:gd name="T24" fmla="*/ 75 w 99"/>
                <a:gd name="T25" fmla="*/ 7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130">
                  <a:moveTo>
                    <a:pt x="75" y="76"/>
                  </a:moveTo>
                  <a:lnTo>
                    <a:pt x="24" y="76"/>
                  </a:lnTo>
                  <a:lnTo>
                    <a:pt x="24" y="130"/>
                  </a:lnTo>
                  <a:lnTo>
                    <a:pt x="0" y="130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52"/>
                  </a:lnTo>
                  <a:lnTo>
                    <a:pt x="75" y="52"/>
                  </a:lnTo>
                  <a:lnTo>
                    <a:pt x="75" y="0"/>
                  </a:lnTo>
                  <a:lnTo>
                    <a:pt x="99" y="0"/>
                  </a:lnTo>
                  <a:lnTo>
                    <a:pt x="99" y="130"/>
                  </a:lnTo>
                  <a:lnTo>
                    <a:pt x="75" y="130"/>
                  </a:lnTo>
                  <a:lnTo>
                    <a:pt x="75" y="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8159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964" y="1470254"/>
            <a:ext cx="3482906" cy="222990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875" y="67121"/>
            <a:ext cx="5629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화면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846" y="1470200"/>
            <a:ext cx="3518243" cy="2228459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2316363" y="3812943"/>
            <a:ext cx="3570457" cy="2519763"/>
            <a:chOff x="2316363" y="3812943"/>
            <a:chExt cx="3570457" cy="2519763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1015" y="4327867"/>
              <a:ext cx="3555805" cy="2004839"/>
            </a:xfrm>
            <a:prstGeom prst="rect">
              <a:avLst/>
            </a:prstGeom>
            <a:effectLst>
              <a:softEdge rad="31750"/>
            </a:effectLst>
          </p:spPr>
        </p:pic>
        <p:grpSp>
          <p:nvGrpSpPr>
            <p:cNvPr id="21" name="그룹 20"/>
            <p:cNvGrpSpPr/>
            <p:nvPr/>
          </p:nvGrpSpPr>
          <p:grpSpPr>
            <a:xfrm>
              <a:off x="2316363" y="3812943"/>
              <a:ext cx="3570457" cy="510778"/>
              <a:chOff x="271211" y="1057602"/>
              <a:chExt cx="4043614" cy="587170"/>
            </a:xfrm>
            <a:solidFill>
              <a:srgbClr val="7030A0"/>
            </a:solidFill>
          </p:grpSpPr>
          <p:sp>
            <p:nvSpPr>
              <p:cNvPr id="22" name="직사각형 21"/>
              <p:cNvSpPr/>
              <p:nvPr/>
            </p:nvSpPr>
            <p:spPr>
              <a:xfrm>
                <a:off x="271211" y="1085850"/>
                <a:ext cx="4043614" cy="466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1211" y="1057602"/>
                <a:ext cx="4043614" cy="587170"/>
              </a:xfrm>
              <a:prstGeom prst="roundRect">
                <a:avLst/>
              </a:prstGeom>
              <a:grpFill/>
              <a:ln w="28575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Stage Mode 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(</a:t>
                </a:r>
                <a:r>
                  <a:rPr kumimoji="0" lang="ko-KR" altLang="en-US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과목평가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)</a:t>
                </a: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</p:txBody>
          </p:sp>
        </p:grpSp>
      </p:grpSp>
      <p:grpSp>
        <p:nvGrpSpPr>
          <p:cNvPr id="35" name="그룹 34"/>
          <p:cNvGrpSpPr/>
          <p:nvPr/>
        </p:nvGrpSpPr>
        <p:grpSpPr>
          <a:xfrm>
            <a:off x="6306632" y="3808199"/>
            <a:ext cx="3587524" cy="2524507"/>
            <a:chOff x="6353309" y="3668760"/>
            <a:chExt cx="4124074" cy="2902072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2929" y="4262076"/>
              <a:ext cx="4104454" cy="2308756"/>
            </a:xfrm>
            <a:prstGeom prst="rect">
              <a:avLst/>
            </a:prstGeom>
            <a:effectLst>
              <a:softEdge rad="31750"/>
            </a:effectLst>
          </p:spPr>
        </p:pic>
        <p:grpSp>
          <p:nvGrpSpPr>
            <p:cNvPr id="27" name="그룹 26"/>
            <p:cNvGrpSpPr/>
            <p:nvPr/>
          </p:nvGrpSpPr>
          <p:grpSpPr>
            <a:xfrm>
              <a:off x="6353309" y="3668760"/>
              <a:ext cx="4104454" cy="587170"/>
              <a:chOff x="271211" y="1057602"/>
              <a:chExt cx="4043614" cy="587170"/>
            </a:xfrm>
            <a:solidFill>
              <a:srgbClr val="7030A0"/>
            </a:solidFill>
          </p:grpSpPr>
          <p:sp>
            <p:nvSpPr>
              <p:cNvPr id="28" name="직사각형 27"/>
              <p:cNvSpPr/>
              <p:nvPr/>
            </p:nvSpPr>
            <p:spPr>
              <a:xfrm>
                <a:off x="271211" y="1085850"/>
                <a:ext cx="4043614" cy="466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271211" y="1057602"/>
                <a:ext cx="4043614" cy="587170"/>
              </a:xfrm>
              <a:prstGeom prst="roundRect">
                <a:avLst/>
              </a:prstGeom>
              <a:grpFill/>
              <a:ln w="28575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Competition Mode</a:t>
                </a:r>
                <a:r>
                  <a:rPr kumimoji="0" lang="en-US" altLang="ko-KR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(</a:t>
                </a:r>
                <a:r>
                  <a: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대항전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)</a:t>
                </a: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</p:txBody>
          </p:sp>
        </p:grpSp>
      </p:grpSp>
      <p:grpSp>
        <p:nvGrpSpPr>
          <p:cNvPr id="8" name="그룹 7"/>
          <p:cNvGrpSpPr/>
          <p:nvPr/>
        </p:nvGrpSpPr>
        <p:grpSpPr>
          <a:xfrm>
            <a:off x="2571184" y="2535770"/>
            <a:ext cx="1482242" cy="1272429"/>
            <a:chOff x="2571184" y="2773895"/>
            <a:chExt cx="1482242" cy="127242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1EE8A54A-3DFA-4F28-BEA9-90D524852365}"/>
                </a:ext>
              </a:extLst>
            </p:cNvPr>
            <p:cNvSpPr/>
            <p:nvPr/>
          </p:nvSpPr>
          <p:spPr>
            <a:xfrm>
              <a:off x="2571184" y="2773895"/>
              <a:ext cx="1482242" cy="649054"/>
            </a:xfrm>
            <a:prstGeom prst="rect">
              <a:avLst/>
            </a:prstGeom>
            <a:noFill/>
            <a:ln w="57150">
              <a:solidFill>
                <a:schemeClr val="accent4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33" name="직선 화살표 연결선 32"/>
            <p:cNvCxnSpPr>
              <a:stCxn id="4" idx="2"/>
            </p:cNvCxnSpPr>
            <p:nvPr/>
          </p:nvCxnSpPr>
          <p:spPr>
            <a:xfrm>
              <a:off x="3312305" y="3422949"/>
              <a:ext cx="16683" cy="623375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그룹 9"/>
          <p:cNvGrpSpPr/>
          <p:nvPr/>
        </p:nvGrpSpPr>
        <p:grpSpPr>
          <a:xfrm>
            <a:off x="4152432" y="2535770"/>
            <a:ext cx="2144228" cy="1311454"/>
            <a:chOff x="4152432" y="2773895"/>
            <a:chExt cx="2144228" cy="131145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EE8A54A-3DFA-4F28-BEA9-90D524852365}"/>
                </a:ext>
              </a:extLst>
            </p:cNvPr>
            <p:cNvSpPr/>
            <p:nvPr/>
          </p:nvSpPr>
          <p:spPr>
            <a:xfrm>
              <a:off x="4152432" y="2773895"/>
              <a:ext cx="1482242" cy="649054"/>
            </a:xfrm>
            <a:prstGeom prst="rect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39" name="직선 화살표 연결선 38"/>
            <p:cNvCxnSpPr/>
            <p:nvPr/>
          </p:nvCxnSpPr>
          <p:spPr>
            <a:xfrm>
              <a:off x="5634674" y="3423363"/>
              <a:ext cx="661986" cy="661986"/>
            </a:xfrm>
            <a:prstGeom prst="straightConnector1">
              <a:avLst/>
            </a:prstGeom>
            <a:ln w="57150">
              <a:solidFill>
                <a:srgbClr val="E26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260350" y="894038"/>
            <a:ext cx="4830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기본화면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 Medium" panose="020B0600000101010101" pitchFamily="50" charset="-127"/>
              <a:ea typeface="삼성긴고딕 Medium" panose="020B0600000101010101" pitchFamily="50" charset="-127"/>
              <a:cs typeface="+mn-cs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00600" y="951188"/>
            <a:ext cx="59750" cy="323850"/>
          </a:xfrm>
          <a:prstGeom prst="rect">
            <a:avLst/>
          </a:prstGeom>
          <a:solidFill>
            <a:srgbClr val="9520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619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87" y="2486893"/>
            <a:ext cx="4080618" cy="2608089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30" name="TextBox 29"/>
          <p:cNvSpPr txBox="1"/>
          <p:nvPr/>
        </p:nvSpPr>
        <p:spPr>
          <a:xfrm>
            <a:off x="142875" y="67121"/>
            <a:ext cx="5629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화면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60350" y="1908012"/>
            <a:ext cx="4104454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Stage Mode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과목평가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7751" y="3341361"/>
            <a:ext cx="581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①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1133007" y="3742439"/>
            <a:ext cx="10990163" cy="3000821"/>
            <a:chOff x="1133007" y="3742439"/>
            <a:chExt cx="10990163" cy="3000821"/>
          </a:xfrm>
        </p:grpSpPr>
        <p:pic>
          <p:nvPicPr>
            <p:cNvPr id="49" name="Picture 2" descr="Highlighter Png &amp; Free Highlighter.png Transparent Images #69582 - PNGi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3675" y="3791338"/>
              <a:ext cx="5631965" cy="6484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그룹 10"/>
            <p:cNvGrpSpPr/>
            <p:nvPr/>
          </p:nvGrpSpPr>
          <p:grpSpPr>
            <a:xfrm>
              <a:off x="1133007" y="3742439"/>
              <a:ext cx="10990163" cy="3000821"/>
              <a:chOff x="1133007" y="3742439"/>
              <a:chExt cx="10990163" cy="3000821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1EE8A54A-3DFA-4F28-BEA9-90D524852365}"/>
                  </a:ext>
                </a:extLst>
              </p:cNvPr>
              <p:cNvSpPr/>
              <p:nvPr/>
            </p:nvSpPr>
            <p:spPr>
              <a:xfrm>
                <a:off x="1521533" y="4515994"/>
                <a:ext cx="2674607" cy="460925"/>
              </a:xfrm>
              <a:prstGeom prst="rect">
                <a:avLst/>
              </a:prstGeom>
              <a:noFill/>
              <a:ln w="57150">
                <a:solidFill>
                  <a:srgbClr val="FFFF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1133007" y="4273029"/>
                <a:ext cx="5817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③</a:t>
                </a:r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4609987" y="3742439"/>
                <a:ext cx="7513183" cy="3000821"/>
                <a:chOff x="4330474" y="3815009"/>
                <a:chExt cx="7513183" cy="3000821"/>
              </a:xfrm>
            </p:grpSpPr>
            <p:sp>
              <p:nvSpPr>
                <p:cNvPr id="3" name="모서리가 둥근 직사각형 2"/>
                <p:cNvSpPr/>
                <p:nvPr/>
              </p:nvSpPr>
              <p:spPr>
                <a:xfrm>
                  <a:off x="7820501" y="4499656"/>
                  <a:ext cx="1188245" cy="275771"/>
                </a:xfrm>
                <a:prstGeom prst="roundRect">
                  <a:avLst/>
                </a:prstGeom>
                <a:solidFill>
                  <a:srgbClr val="7030A0"/>
                </a:solidFill>
                <a:ln>
                  <a:solidFill>
                    <a:srgbClr val="9C5BCD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25" name="모서리가 둥근 직사각형 24"/>
                <p:cNvSpPr/>
                <p:nvPr/>
              </p:nvSpPr>
              <p:spPr>
                <a:xfrm>
                  <a:off x="4546599" y="4914808"/>
                  <a:ext cx="1188245" cy="275771"/>
                </a:xfrm>
                <a:prstGeom prst="roundRect">
                  <a:avLst/>
                </a:prstGeom>
                <a:solidFill>
                  <a:srgbClr val="7030A0"/>
                </a:solidFill>
                <a:ln>
                  <a:solidFill>
                    <a:srgbClr val="9C5BCD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077360C6-005C-4075-9D3B-6955B7B99B24}"/>
                    </a:ext>
                  </a:extLst>
                </p:cNvPr>
                <p:cNvSpPr txBox="1"/>
                <p:nvPr/>
              </p:nvSpPr>
              <p:spPr>
                <a:xfrm>
                  <a:off x="4330474" y="3815009"/>
                  <a:ext cx="7513183" cy="3000821"/>
                </a:xfrm>
                <a:prstGeom prst="rect">
                  <a:avLst/>
                </a:prstGeom>
                <a:noFill/>
                <a:ln w="28575">
                  <a:solidFill>
                    <a:srgbClr val="7030A0"/>
                  </a:solidFill>
                  <a:prstDash val="solid"/>
                </a:ln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③</a:t>
                  </a:r>
                  <a:r>
                    <a:rPr kumimoji="0" lang="en-US" altLang="ko-KR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 Evaluation </a:t>
                  </a:r>
                  <a:r>
                    <a:rPr kumimoji="0" lang="en-US" altLang="ko-KR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(</a:t>
                  </a:r>
                  <a:r>
                    <a:rPr kumimoji="0" lang="ko-KR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과목평가 제출용</a:t>
                  </a:r>
                  <a:r>
                    <a:rPr kumimoji="0" lang="en-US" altLang="ko-KR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) </a:t>
                  </a:r>
                  <a:r>
                    <a:rPr kumimoji="0" lang="en-US" altLang="ko-KR" sz="2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 </a:t>
                  </a:r>
                </a:p>
                <a:p>
                  <a:pPr marL="0" marR="0" lvl="0" indent="0" algn="l" defTabSz="914400" rtl="0" eaLnBrk="1" fontAlgn="auto" latinLnBrk="1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- Stage 1~6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까지 충분히 연습했다면 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‘Evaluation’  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95000"/>
                          <a:lumOff val="5000"/>
                        </a:prstClr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버튼을 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클릭합니다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.</a:t>
                  </a:r>
                </a:p>
                <a:p>
                  <a:pPr marL="0" marR="0" lvl="0" indent="0" algn="l" defTabSz="914400" rtl="0" eaLnBrk="1" fontAlgn="auto" latinLnBrk="1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-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‘Evaluation’  </a:t>
                  </a:r>
                  <a:r>
                    <a:rPr kumimoji="0" lang="ko-KR" altLang="en-US" sz="1800" b="0" i="0" u="none" strike="noStrike" kern="1200" cap="none" spc="0" normalizeH="0" baseline="0" noProof="0" dirty="0" err="1">
                      <a:ln>
                        <a:noFill/>
                      </a:ln>
                      <a:solidFill>
                        <a:prstClr val="black">
                          <a:lumMod val="95000"/>
                          <a:lumOff val="5000"/>
                        </a:prstClr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클릭시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95000"/>
                          <a:lumOff val="5000"/>
                        </a:prstClr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 Stage 1~6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95000"/>
                          <a:lumOff val="5000"/>
                        </a:prstClr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까지 자동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95000"/>
                          <a:lumOff val="5000"/>
                        </a:prstClr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Play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95000"/>
                          <a:lumOff val="5000"/>
                        </a:prstClr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가 됩니다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95000"/>
                          <a:lumOff val="5000"/>
                        </a:prstClr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.</a:t>
                  </a:r>
                </a:p>
                <a:p>
                  <a:pPr marL="0" marR="0" lvl="0" indent="0" algn="l" defTabSz="914400" rtl="0" eaLnBrk="1" fontAlgn="auto" latinLnBrk="1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- 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자동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Play 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중 각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Stage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를 별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1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개 이상으로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Clear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해야 다음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Stage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가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Play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됩니다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.</a:t>
                  </a:r>
                </a:p>
                <a:p>
                  <a:pPr marL="0" marR="0" lvl="0" indent="0" algn="l" defTabSz="914400" rtl="0" eaLnBrk="1" fontAlgn="auto" latinLnBrk="1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*Stage </a:t>
                  </a:r>
                  <a:r>
                    <a:rPr kumimoji="0" lang="ko-KR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도중 </a:t>
                  </a: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Fail</a:t>
                  </a:r>
                  <a:r>
                    <a:rPr kumimoji="0" lang="ko-KR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하거나 </a:t>
                  </a: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Stage 6</a:t>
                  </a:r>
                  <a:r>
                    <a:rPr kumimoji="0" lang="ko-KR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까지 </a:t>
                  </a: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Clear</a:t>
                  </a:r>
                  <a:r>
                    <a:rPr kumimoji="0" lang="ko-KR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하면 그 때까지 획득한 별의 합산 점수가 서버에 저장됩니다</a:t>
                  </a: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. </a:t>
                  </a:r>
                  <a:b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</a:b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- 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각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Stage</a:t>
                  </a: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에서 얻은 점수의 총점 中 최고점이 최종 점수로 인정됩니다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.</a:t>
                  </a:r>
                </a:p>
                <a:p>
                  <a:pPr marL="0" marR="0" lvl="0" indent="0" algn="l" defTabSz="914400" rtl="0" eaLnBrk="1" fontAlgn="auto" latinLnBrk="1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※Tip : Stage 4</a:t>
                  </a:r>
                  <a:r>
                    <a:rPr kumimoji="0" lang="ko-KR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까지 별 </a:t>
                  </a: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3</a:t>
                  </a:r>
                  <a:r>
                    <a:rPr kumimoji="0" lang="ko-KR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개로 통과하면 과목평가 </a:t>
                  </a: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60</a:t>
                  </a:r>
                  <a:r>
                    <a:rPr kumimoji="0" lang="ko-KR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점 </a:t>
                  </a: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Pass </a:t>
                  </a:r>
                  <a:r>
                    <a:rPr kumimoji="0" lang="ko-KR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가능</a:t>
                  </a: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! </a:t>
                  </a:r>
                  <a:r>
                    <a:rPr kumimoji="0" lang="ko-KR" altLang="en-US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대항전을 위해서는 고득점 필수 </a:t>
                  </a:r>
                  <a:r>
                    <a:rPr kumimoji="0" lang="en-US" altLang="ko-KR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7030A0"/>
                      </a:solidFill>
                      <a:effectLst/>
                      <a:uLnTx/>
                      <a:uFillTx/>
                      <a:latin typeface="삼성긴고딕OTF Medium" panose="020B0600000101010101" pitchFamily="34" charset="-127"/>
                      <a:ea typeface="삼성긴고딕OTF Medium" panose="020B0600000101010101" pitchFamily="34" charset="-127"/>
                      <a:cs typeface="+mn-cs"/>
                    </a:rPr>
                    <a:t>!</a:t>
                  </a:r>
                </a:p>
              </p:txBody>
            </p:sp>
          </p:grpSp>
        </p:grpSp>
      </p:grpSp>
      <p:pic>
        <p:nvPicPr>
          <p:cNvPr id="1026" name="Picture 2" descr="Highlighter Png &amp; Free Highlighter.png Transparent Images #69582 - PNGio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607" y="1446668"/>
            <a:ext cx="1504950" cy="648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77360C6-005C-4075-9D3B-6955B7B99B24}"/>
              </a:ext>
            </a:extLst>
          </p:cNvPr>
          <p:cNvSpPr txBox="1"/>
          <p:nvPr/>
        </p:nvSpPr>
        <p:spPr>
          <a:xfrm>
            <a:off x="4609987" y="1400891"/>
            <a:ext cx="7513183" cy="646331"/>
          </a:xfrm>
          <a:prstGeom prst="rect">
            <a:avLst/>
          </a:prstGeom>
          <a:noFill/>
          <a:ln w="28575">
            <a:solidFill>
              <a:srgbClr val="7030A0"/>
            </a:solidFill>
            <a:prstDash val="soli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①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Test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: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일타싸피와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클라이언트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소스코드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가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정상연결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확인 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158875" y="2098776"/>
            <a:ext cx="10964295" cy="2261237"/>
            <a:chOff x="1158875" y="2098776"/>
            <a:chExt cx="10964295" cy="2261237"/>
          </a:xfrm>
        </p:grpSpPr>
        <p:sp>
          <p:nvSpPr>
            <p:cNvPr id="35" name="TextBox 34"/>
            <p:cNvSpPr txBox="1"/>
            <p:nvPr/>
          </p:nvSpPr>
          <p:spPr>
            <a:xfrm>
              <a:off x="1158875" y="3100501"/>
              <a:ext cx="581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②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EE8A54A-3DFA-4F28-BEA9-90D524852365}"/>
                </a:ext>
              </a:extLst>
            </p:cNvPr>
            <p:cNvSpPr/>
            <p:nvPr/>
          </p:nvSpPr>
          <p:spPr>
            <a:xfrm>
              <a:off x="1521533" y="3456418"/>
              <a:ext cx="2674607" cy="903595"/>
            </a:xfrm>
            <a:prstGeom prst="rect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7" name="그룹 6"/>
            <p:cNvGrpSpPr/>
            <p:nvPr/>
          </p:nvGrpSpPr>
          <p:grpSpPr>
            <a:xfrm>
              <a:off x="3915681" y="2098776"/>
              <a:ext cx="8207489" cy="1569660"/>
              <a:chOff x="3636168" y="2171346"/>
              <a:chExt cx="8207489" cy="1569660"/>
            </a:xfrm>
          </p:grpSpPr>
          <p:pic>
            <p:nvPicPr>
              <p:cNvPr id="48" name="Picture 2" descr="Highlighter Png &amp; Free Highlighter.png Transparent Images #69582 - PNGio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36168" y="2245955"/>
                <a:ext cx="4660106" cy="64842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77360C6-005C-4075-9D3B-6955B7B99B24}"/>
                  </a:ext>
                </a:extLst>
              </p:cNvPr>
              <p:cNvSpPr txBox="1"/>
              <p:nvPr/>
            </p:nvSpPr>
            <p:spPr>
              <a:xfrm>
                <a:off x="4330474" y="2171346"/>
                <a:ext cx="7513183" cy="1569660"/>
              </a:xfrm>
              <a:prstGeom prst="rect">
                <a:avLst/>
              </a:prstGeom>
              <a:noFill/>
              <a:ln w="28575">
                <a:solidFill>
                  <a:srgbClr val="7030A0"/>
                </a:solidFill>
                <a:prstDash val="solid"/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② </a:t>
                </a:r>
                <a:r>
                  <a:rPr kumimoji="0" lang="en-US" altLang="ko-KR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Stage </a:t>
                </a:r>
                <a:r>
                  <a:rPr kumimoji="0" lang="en-US" altLang="ko-K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(</a:t>
                </a:r>
                <a:r>
                  <a:rPr lang="ko-KR" altLang="en-US" b="1" dirty="0" err="1">
                    <a:solidFill>
                      <a:srgbClr val="7030A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삼성긴고딕OTF Medium" panose="020B0600000101010101" pitchFamily="34" charset="-127"/>
                    <a:ea typeface="삼성긴고딕OTF Medium" panose="020B0600000101010101" pitchFamily="34" charset="-127"/>
                  </a:rPr>
                  <a:t>일타싸피</a:t>
                </a:r>
                <a:r>
                  <a:rPr kumimoji="0" lang="ko-KR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연습</a:t>
                </a:r>
                <a:r>
                  <a:rPr kumimoji="0" lang="en-US" altLang="ko-KR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)</a:t>
                </a:r>
                <a:r>
                  <a:rPr kumimoji="0" lang="en-US" altLang="ko-KR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- </a:t>
                </a:r>
                <a:r>
                  <a: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총 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6</a:t>
                </a:r>
                <a:r>
                  <a: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개의 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Stage</a:t>
                </a:r>
                <a:r>
                  <a: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를 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Play</a:t>
                </a:r>
                <a:r>
                  <a: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하며 연습할 수 있습니다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. (</a:t>
                </a:r>
                <a:r>
                  <a: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순서 상관 無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)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- Stage</a:t>
                </a:r>
                <a:r>
                  <a: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는 과목평가 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3</a:t>
                </a:r>
                <a:r>
                  <a: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시간 동안만 도전 가능합니다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.</a:t>
                </a:r>
              </a:p>
            </p:txBody>
          </p:sp>
        </p:grpSp>
      </p:grpSp>
      <p:sp>
        <p:nvSpPr>
          <p:cNvPr id="70" name="TextBox 69"/>
          <p:cNvSpPr txBox="1"/>
          <p:nvPr/>
        </p:nvSpPr>
        <p:spPr>
          <a:xfrm>
            <a:off x="260350" y="894038"/>
            <a:ext cx="4830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Stage Mode(</a:t>
            </a: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과목평가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)_</a:t>
            </a: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상세안내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 Medium" panose="020B0600000101010101" pitchFamily="50" charset="-127"/>
              <a:ea typeface="삼성긴고딕 Medium" panose="020B0600000101010101" pitchFamily="50" charset="-127"/>
              <a:cs typeface="+mn-cs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200600" y="951188"/>
            <a:ext cx="59750" cy="323850"/>
          </a:xfrm>
          <a:prstGeom prst="rect">
            <a:avLst/>
          </a:prstGeom>
          <a:solidFill>
            <a:srgbClr val="9520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31838" y="5094983"/>
            <a:ext cx="3534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※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평가 시간 中 부정행위 금지</a:t>
            </a:r>
            <a:b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  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코드 공유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토론 等 불가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1232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42875" y="67121"/>
            <a:ext cx="5629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화면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60350" y="1899500"/>
            <a:ext cx="4104454" cy="578882"/>
          </a:xfrm>
          <a:prstGeom prst="roundRect">
            <a:avLst/>
          </a:prstGeom>
          <a:solidFill>
            <a:srgbClr val="7030A0"/>
          </a:soli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Stage Mode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과목평가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60350" y="894038"/>
            <a:ext cx="4830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Stage Mode(</a:t>
            </a: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과목평가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)_</a:t>
            </a: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상세안내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 Medium" panose="020B0600000101010101" pitchFamily="50" charset="-127"/>
              <a:ea typeface="삼성긴고딕 Medium" panose="020B0600000101010101" pitchFamily="50" charset="-127"/>
              <a:cs typeface="+mn-cs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200600" y="951188"/>
            <a:ext cx="59750" cy="323850"/>
          </a:xfrm>
          <a:prstGeom prst="rect">
            <a:avLst/>
          </a:prstGeom>
          <a:solidFill>
            <a:srgbClr val="9520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EE8A54A-3DFA-4F28-BEA9-90D524852365}"/>
              </a:ext>
            </a:extLst>
          </p:cNvPr>
          <p:cNvSpPr/>
          <p:nvPr/>
        </p:nvSpPr>
        <p:spPr>
          <a:xfrm>
            <a:off x="1536700" y="4505188"/>
            <a:ext cx="2619183" cy="45085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494979" y="1124870"/>
            <a:ext cx="769702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과목평가는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총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6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개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Level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로 구성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각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Level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당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최대 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개 획득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가능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-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Level 1~4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는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개당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5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점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씩 부여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평가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최소 점수인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60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점 획득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가능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-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Level 5~6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은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개당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6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점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씩 부여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순위를 위한 점수 획득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*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공 위치 랜덤 배치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삼성긴고딕OTF Regular" panose="020B0600000101010101" pitchFamily="34" charset="-127"/>
              <a:ea typeface="삼성긴고딕OTF Regular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모든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Level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에서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개씩 획득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하면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보너스 점수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4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점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이 추가되어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100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점 가능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응시시간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(3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시간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中 가장 높은 점수가 최종 점수로 반영됨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과목평가 소스 코드 제출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학사시스템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(edu.ssafy.com)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內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Quest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(~12:59:59)</a:t>
            </a:r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4667249" y="3708400"/>
          <a:ext cx="7334251" cy="2812369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3343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6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64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762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77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228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915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Lv.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별 개수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획득 점수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비고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35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1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x 3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= 5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3 x 5 = 15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60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평가 기본 </a:t>
                      </a:r>
                      <a:endParaRPr lang="en-US" altLang="ko-KR" sz="140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점수</a:t>
                      </a:r>
                      <a:r>
                        <a:rPr lang="en-US" alt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획득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55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2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x 3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= 5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3 x 5 = 15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3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x 3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= 5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3 x 5 = 15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66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4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x 3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= 5</a:t>
                      </a:r>
                      <a:r>
                        <a:rPr lang="ko-KR" sz="1400" b="0" kern="10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3 x 5 = 15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835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5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x 3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= 6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3 x 6 = 18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36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순위를 위한</a:t>
                      </a:r>
                      <a:endParaRPr lang="en-US" altLang="ko-KR" sz="140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점수 획득</a:t>
                      </a:r>
                      <a:endParaRPr lang="en-US" altLang="ko-KR" sz="140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0" kern="100" dirty="0">
                          <a:solidFill>
                            <a:srgbClr val="C00000"/>
                          </a:solidFill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200" b="0" kern="100" dirty="0">
                          <a:solidFill>
                            <a:srgbClr val="C00000"/>
                          </a:solidFill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  <a:cs typeface="Times New Roman" panose="02020603050405020304" pitchFamily="18" charset="0"/>
                        </a:rPr>
                        <a:t>공 위치 랜덤 배치</a:t>
                      </a:r>
                      <a:r>
                        <a:rPr lang="en-US" altLang="ko-KR" sz="1200" b="0" kern="100" dirty="0">
                          <a:solidFill>
                            <a:srgbClr val="C00000"/>
                          </a:solidFill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000" b="0" kern="100" dirty="0">
                        <a:solidFill>
                          <a:srgbClr val="C00000"/>
                        </a:solidFill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288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6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x 3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★ 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= 6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3 x 6 = 18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6815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모든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Level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에서 별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3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개 획득 시</a:t>
                      </a: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, 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보너스 부여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4</a:t>
                      </a:r>
                      <a:r>
                        <a:rPr lang="ko-KR" sz="1400" b="0" kern="10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보너스 점수 </a:t>
                      </a:r>
                      <a:endParaRPr lang="en-US" altLang="ko-KR" sz="140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획득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5DA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8358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총합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100</a:t>
                      </a:r>
                      <a:r>
                        <a:rPr lang="ko-KR" sz="1400" b="0" kern="100" dirty="0">
                          <a:effectLst/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점</a:t>
                      </a: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</a:pPr>
                      <a:endParaRPr lang="ko-KR" sz="1050" b="0" kern="100" dirty="0">
                        <a:effectLst/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9525" marR="9525" marT="9525" marB="9525" anchor="ctr">
                    <a:solidFill>
                      <a:srgbClr val="F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6353175" y="6550223"/>
            <a:ext cx="5648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*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자동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Play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시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Level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마다 획득한 별의 개수가 우측 상단에 노출됩니다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Regular" panose="020B0600000101010101" pitchFamily="34" charset="-127"/>
                <a:ea typeface="삼성긴고딕OTF Regular" panose="020B0600000101010101" pitchFamily="34" charset="-127"/>
                <a:cs typeface="+mn-cs"/>
              </a:rPr>
              <a:t>.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Regular" panose="020B0600000101010101" pitchFamily="34" charset="-127"/>
              <a:ea typeface="삼성긴고딕OTF Regular" panose="020B0600000101010101" pitchFamily="34" charset="-127"/>
              <a:cs typeface="+mn-c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31838" y="5094983"/>
            <a:ext cx="3534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※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평가 시간 中 부정행위 금지</a:t>
            </a:r>
            <a:b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  (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코드 공유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토론 等 불가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87" y="2486893"/>
            <a:ext cx="4080618" cy="2608089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45239" t="60282" r="41496" b="22923"/>
          <a:stretch/>
        </p:blipFill>
        <p:spPr>
          <a:xfrm>
            <a:off x="239485" y="2465526"/>
            <a:ext cx="4174054" cy="26294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746885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1474347" y="1769967"/>
          <a:ext cx="9170282" cy="42915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5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74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30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100" dirty="0">
                          <a:solidFill>
                            <a:schemeClr val="bg1"/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난이도</a:t>
                      </a: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100" dirty="0">
                          <a:solidFill>
                            <a:schemeClr val="bg1"/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미션 내용</a:t>
                      </a: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30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Stage 1</a:t>
                      </a:r>
                      <a:endParaRPr lang="ko-KR" altLang="en-US" sz="2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 err="1">
                          <a:solidFill>
                            <a:srgbClr val="C00000"/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선플레이어</a:t>
                      </a:r>
                      <a:r>
                        <a:rPr lang="ko-KR" altLang="en-US" sz="17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를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가정하고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1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 공을 포켓</a:t>
                      </a: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30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Stage 2</a:t>
                      </a:r>
                      <a:endParaRPr lang="ko-KR" altLang="en-US" sz="2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 err="1">
                          <a:solidFill>
                            <a:srgbClr val="C00000"/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선플레이어</a:t>
                      </a:r>
                      <a:r>
                        <a:rPr lang="ko-KR" altLang="en-US" sz="17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를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가정하고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1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 공을 포켓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(stage</a:t>
                      </a:r>
                      <a:r>
                        <a:rPr lang="en-US" altLang="ko-KR" sz="17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1</a:t>
                      </a:r>
                      <a:r>
                        <a:rPr lang="ko-KR" altLang="en-US" sz="17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번과 공 위치 다름</a:t>
                      </a:r>
                      <a:r>
                        <a:rPr lang="en-US" altLang="ko-KR" sz="17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)</a:t>
                      </a:r>
                      <a:endParaRPr lang="ko-KR" altLang="en-US" sz="17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30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Stage 3</a:t>
                      </a:r>
                      <a:endParaRPr lang="ko-KR" altLang="en-US" sz="2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 err="1">
                          <a:solidFill>
                            <a:srgbClr val="C00000"/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선플레이어</a:t>
                      </a:r>
                      <a:r>
                        <a:rPr lang="ko-KR" altLang="en-US" sz="17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를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가정하고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1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, 3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 공을 포켓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(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순서 무관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)</a:t>
                      </a:r>
                      <a:endParaRPr lang="ko-KR" altLang="en-US" sz="17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30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Stage 4</a:t>
                      </a:r>
                      <a:endParaRPr lang="ko-KR" altLang="en-US" sz="2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 err="1">
                          <a:solidFill>
                            <a:srgbClr val="C00000"/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선플레이어</a:t>
                      </a:r>
                      <a:r>
                        <a:rPr lang="ko-KR" altLang="en-US" sz="17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를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가정하고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1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, 3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, 8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 공을 포켓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(8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 공에 한하여 가장 마지막에 포켓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)</a:t>
                      </a:r>
                      <a:endParaRPr lang="ko-KR" altLang="en-US" sz="17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30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Stage 5</a:t>
                      </a:r>
                      <a:endParaRPr lang="ko-KR" altLang="en-US" sz="2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 err="1">
                          <a:solidFill>
                            <a:srgbClr val="0000FF"/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후플레이어</a:t>
                      </a:r>
                      <a:r>
                        <a:rPr lang="ko-KR" altLang="en-US" sz="17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를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가정하고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2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 공을 포켓</a:t>
                      </a: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30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Stage 6</a:t>
                      </a:r>
                      <a:endParaRPr lang="ko-KR" altLang="en-US" sz="2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700" dirty="0" err="1">
                          <a:solidFill>
                            <a:srgbClr val="0000FF"/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후플레이어</a:t>
                      </a:r>
                      <a:r>
                        <a:rPr lang="ko-KR" altLang="en-US" sz="17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를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 가정하고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2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, 4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, 8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 공을 포켓 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(8</a:t>
                      </a:r>
                      <a:r>
                        <a:rPr lang="ko-KR" alt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번 공에 한하여 가장 마지막에 포켓</a:t>
                      </a:r>
                      <a:r>
                        <a:rPr lang="en-US" altLang="ko-KR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삼성긴고딕OTF Medium" panose="020B0600000101010101" pitchFamily="34" charset="-127"/>
                          <a:ea typeface="삼성긴고딕OTF Medium" panose="020B0600000101010101" pitchFamily="34" charset="-127"/>
                        </a:rPr>
                        <a:t>)</a:t>
                      </a:r>
                      <a:endParaRPr lang="ko-KR" altLang="en-US" sz="17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삼성긴고딕OTF Medium" panose="020B0600000101010101" pitchFamily="34" charset="-127"/>
                        <a:ea typeface="삼성긴고딕OTF Medium" panose="020B0600000101010101" pitchFamily="34" charset="-127"/>
                      </a:endParaRPr>
                    </a:p>
                  </a:txBody>
                  <a:tcPr marL="79441" marR="79441" marT="39720" marB="39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60350" y="894038"/>
            <a:ext cx="4830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Stage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 Medium" panose="020B0600000101010101" pitchFamily="50" charset="-127"/>
                <a:ea typeface="삼성긴고딕 Medium" panose="020B0600000101010101" pitchFamily="50" charset="-127"/>
                <a:cs typeface="+mn-cs"/>
              </a:rPr>
              <a:t>별 상세설명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200600" y="951188"/>
            <a:ext cx="59750" cy="323850"/>
          </a:xfrm>
          <a:prstGeom prst="rect">
            <a:avLst/>
          </a:prstGeom>
          <a:solidFill>
            <a:srgbClr val="9520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2875" y="67121"/>
            <a:ext cx="5629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화면</a:t>
            </a:r>
          </a:p>
        </p:txBody>
      </p:sp>
    </p:spTree>
    <p:extLst>
      <p:ext uri="{BB962C8B-B14F-4D97-AF65-F5344CB8AC3E}">
        <p14:creationId xmlns:p14="http://schemas.microsoft.com/office/powerpoint/2010/main" val="4118448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42875" y="67121"/>
            <a:ext cx="5629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화면</a:t>
            </a:r>
          </a:p>
        </p:txBody>
      </p:sp>
      <p:sp>
        <p:nvSpPr>
          <p:cNvPr id="71" name="직사각형 70"/>
          <p:cNvSpPr/>
          <p:nvPr/>
        </p:nvSpPr>
        <p:spPr>
          <a:xfrm>
            <a:off x="200600" y="951188"/>
            <a:ext cx="59750" cy="323850"/>
          </a:xfrm>
          <a:prstGeom prst="rect">
            <a:avLst/>
          </a:prstGeom>
          <a:solidFill>
            <a:srgbClr val="9520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4002" y="843013"/>
            <a:ext cx="11206161" cy="84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Stage Mode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에서 진행한 코드를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Develop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하여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Auto or Player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와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대결해보기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          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※Competition Mode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는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Score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에 영향을 미치지 않으며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Competition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결과는 서버에 저장되지 않습니다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. 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254002" y="1948894"/>
            <a:ext cx="4260597" cy="3286097"/>
            <a:chOff x="6353309" y="3668760"/>
            <a:chExt cx="4124074" cy="2902072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2929" y="4262076"/>
              <a:ext cx="4104454" cy="2308756"/>
            </a:xfrm>
            <a:prstGeom prst="rect">
              <a:avLst/>
            </a:prstGeom>
            <a:effectLst>
              <a:softEdge rad="31750"/>
            </a:effectLst>
          </p:spPr>
        </p:pic>
        <p:grpSp>
          <p:nvGrpSpPr>
            <p:cNvPr id="15" name="그룹 14"/>
            <p:cNvGrpSpPr/>
            <p:nvPr/>
          </p:nvGrpSpPr>
          <p:grpSpPr>
            <a:xfrm>
              <a:off x="6353309" y="3668760"/>
              <a:ext cx="4104454" cy="578882"/>
              <a:chOff x="271211" y="1057602"/>
              <a:chExt cx="4043614" cy="578882"/>
            </a:xfrm>
            <a:solidFill>
              <a:srgbClr val="7030A0"/>
            </a:solidFill>
          </p:grpSpPr>
          <p:sp>
            <p:nvSpPr>
              <p:cNvPr id="16" name="직사각형 15"/>
              <p:cNvSpPr/>
              <p:nvPr/>
            </p:nvSpPr>
            <p:spPr>
              <a:xfrm>
                <a:off x="271211" y="1085850"/>
                <a:ext cx="4043614" cy="466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271211" y="1057602"/>
                <a:ext cx="4043614" cy="578882"/>
              </a:xfrm>
              <a:prstGeom prst="roundRect">
                <a:avLst/>
              </a:prstGeom>
              <a:grpFill/>
              <a:ln w="28575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Competition Mode</a:t>
                </a:r>
                <a:r>
                  <a:rPr kumimoji="0" lang="en-US" altLang="ko-KR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 </a:t>
                </a:r>
                <a:r>
                  <a:rPr kumimoji="0" lang="en-US" altLang="ko-KR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(</a:t>
                </a:r>
                <a:r>
                  <a: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대항전</a:t>
                </a:r>
                <a:r>
                  <a:rPr kumimoji="0" lang="en-US" altLang="ko-KR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삼성긴고딕OTF Medium" panose="020B0600000101010101" pitchFamily="34" charset="-127"/>
                    <a:ea typeface="삼성긴고딕OTF Medium" panose="020B0600000101010101" pitchFamily="34" charset="-127"/>
                    <a:cs typeface="+mn-cs"/>
                  </a:rPr>
                  <a:t>)</a:t>
                </a: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endParaRPr>
              </a:p>
            </p:txBody>
          </p:sp>
        </p:grpSp>
      </p:grpSp>
      <p:sp>
        <p:nvSpPr>
          <p:cNvPr id="18" name="TextBox 17"/>
          <p:cNvSpPr txBox="1"/>
          <p:nvPr/>
        </p:nvSpPr>
        <p:spPr>
          <a:xfrm>
            <a:off x="5589610" y="1948894"/>
            <a:ext cx="8165444" cy="342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1.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반 개인 대항전 코드 준비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(13:00~15:00)</a:t>
            </a:r>
            <a:b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1) Stage Mode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코드에서 수정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/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보완하기</a:t>
            </a:r>
            <a:b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2)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대항전 코드 제출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: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Mattermost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內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채널</a:t>
            </a:r>
            <a:endParaRPr kumimoji="0" lang="en-US" altLang="ko-KR" sz="105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2.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반 개인 대항전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(15:30 ~ 18:00,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Webex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)</a:t>
            </a:r>
            <a:b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교수님 주도하에 개인전 진행 및 코드 분석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  -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반 별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우수 코드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개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선정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전국 대항전 출전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!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*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전국대항전에 출전할 코드이므로 반의 전략을 어떻게 세우면 좋을지 토론하여 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, 3/17 MM </a:t>
            </a:r>
            <a:r>
              <a:rPr lang="ko-KR" altLang="en-US" sz="1200" dirty="0">
                <a:solidFill>
                  <a:prstClr val="black"/>
                </a:solidFill>
                <a:latin typeface="삼성긴고딕OTF Medium" panose="020B0600000101010101" pitchFamily="34" charset="-127"/>
                <a:ea typeface="삼성긴고딕OTF Medium" panose="020B0600000101010101" pitchFamily="34" charset="-127"/>
              </a:rPr>
              <a:t>제출 必 </a:t>
            </a:r>
            <a:b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</a:b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693876" y="1985890"/>
            <a:ext cx="7059100" cy="3180800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693876" y="1977922"/>
            <a:ext cx="943226" cy="542513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3/15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삼성긴고딕OTF Medium" panose="020B0600000101010101" pitchFamily="34" charset="-127"/>
              <a:ea typeface="삼성긴고딕OTF Medium" panose="020B0600000101010101" pitchFamily="34" charset="-127"/>
              <a:cs typeface="+mn-cs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587294" y="5349164"/>
            <a:ext cx="9017411" cy="1292662"/>
            <a:chOff x="2442752" y="5424219"/>
            <a:chExt cx="9017411" cy="1292662"/>
          </a:xfrm>
        </p:grpSpPr>
        <p:sp>
          <p:nvSpPr>
            <p:cNvPr id="19" name="TextBox 18"/>
            <p:cNvSpPr txBox="1"/>
            <p:nvPr/>
          </p:nvSpPr>
          <p:spPr>
            <a:xfrm>
              <a:off x="2442752" y="5424219"/>
              <a:ext cx="9017411" cy="1292662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전국 </a:t>
              </a:r>
              <a:r>
                <a:rPr kumimoji="0" lang="ko-KR" altLang="en-US" sz="2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팀매칭</a:t>
              </a:r>
              <a:r>
                <a: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대항전 </a:t>
              </a: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(16:30 ~ 18:00, YouTube)</a:t>
              </a:r>
            </a:p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-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전국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30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개 반의 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‘</a:t>
              </a:r>
              <a:r>
                <a:rPr kumimoji="0" lang="ko-KR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단판 및 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3</a:t>
              </a:r>
              <a:r>
                <a:rPr kumimoji="0" lang="ko-KR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판 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2</a:t>
              </a:r>
              <a:r>
                <a:rPr kumimoji="0" lang="ko-KR" altLang="en-US" sz="2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선승제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’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토너먼트 중계</a:t>
              </a:r>
              <a:endPara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442752" y="5424219"/>
              <a:ext cx="943226" cy="542513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3/29</a:t>
              </a:r>
              <a:endPara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119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1925" y="48898"/>
            <a:ext cx="1112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규칙 안내 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731839" y="1023277"/>
            <a:ext cx="10620375" cy="2026537"/>
            <a:chOff x="731839" y="1023277"/>
            <a:chExt cx="10620375" cy="2026537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731839" y="1301552"/>
              <a:ext cx="10620375" cy="174826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862467" y="1023277"/>
              <a:ext cx="2112962" cy="510778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1. </a:t>
              </a:r>
              <a:r>
                <a:rPr kumimoji="0" lang="ko-KR" alt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기본셋팅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76539" y="1534055"/>
              <a:ext cx="10310585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① 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당구의 포켓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볼 규칙을 따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름</a:t>
              </a:r>
              <a:endPara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②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공은 흰 공 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개와 </a:t>
              </a:r>
              <a:r>
                <a:rPr kumimoji="0" lang="ko-KR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목적구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4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개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 8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 공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(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검정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개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로 총 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6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개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이다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  <a:endParaRPr kumimoji="0" lang="ko-KR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③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목적구는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마름모 형태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 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중앙에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8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 공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(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검정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이 배치된다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   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※ Stage 5</a:t>
              </a:r>
              <a:r>
                <a:rPr kumimoji="0" lang="ko-KR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부터 </a:t>
              </a:r>
              <a:r>
                <a:rPr kumimoji="0" lang="ko-KR" altLang="ko-KR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목적구는</a:t>
              </a:r>
              <a:r>
                <a:rPr kumimoji="0" lang="ko-KR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상하좌우로 랜덤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배치</a:t>
              </a:r>
              <a:endParaRPr kumimoji="0" lang="ko-KR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731839" y="3294759"/>
            <a:ext cx="10620375" cy="3165911"/>
            <a:chOff x="731839" y="3294759"/>
            <a:chExt cx="10620375" cy="3165911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731839" y="3573033"/>
              <a:ext cx="10620375" cy="288763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62466" y="3294759"/>
              <a:ext cx="2112963" cy="510778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2.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게임규칙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76540" y="3837247"/>
              <a:ext cx="1031058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① 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게임이 실행되면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(Client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가 접속하면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) 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선 플레이어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를 선택한다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② 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선플레이어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는 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1,3,8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 </a:t>
              </a:r>
              <a:r>
                <a:rPr kumimoji="0" lang="ko-KR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후플레이어</a:t>
              </a:r>
              <a:r>
                <a:rPr kumimoji="0" lang="ko-KR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는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2,4,8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 공을 </a:t>
              </a:r>
              <a:r>
                <a:rPr kumimoji="0" lang="ko-KR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샷해야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한다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  <a:endParaRPr kumimoji="0" lang="ko-KR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③ 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번갈아 샷을 하되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 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자신의 </a:t>
              </a:r>
              <a:r>
                <a:rPr kumimoji="0" lang="ko-KR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목적구를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먼저 맞혀야 한다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  <a:endParaRPr kumimoji="0" lang="ko-KR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④ 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본인의 공이 포켓에 들어 가면 샷을 할 기회가 한 번 더 주어진다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  <a:endParaRPr kumimoji="0" lang="ko-KR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⑤ 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본인 </a:t>
              </a:r>
              <a:r>
                <a:rPr kumimoji="0" lang="ko-KR" altLang="ko-KR" sz="18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목적구</a:t>
              </a:r>
              <a:r>
                <a:rPr kumimoji="0" lang="ko-KR" altLang="en-US" sz="18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를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모두 </a:t>
              </a:r>
              <a:r>
                <a:rPr kumimoji="0" lang="ko-KR" altLang="en-US" sz="18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포켓하면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8</a:t>
              </a:r>
              <a:r>
                <a:rPr kumimoji="0" lang="ko-KR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 공을 마지막으로 넣어야 한다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※ </a:t>
              </a:r>
              <a:r>
                <a:rPr kumimoji="0" lang="ko-KR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흰 공을 </a:t>
              </a:r>
              <a:r>
                <a:rPr kumimoji="0" lang="ko-KR" altLang="ko-KR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포켓한</a:t>
              </a:r>
              <a:r>
                <a:rPr kumimoji="0" lang="ko-KR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경우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, </a:t>
              </a:r>
              <a:r>
                <a:rPr kumimoji="0" lang="ko-KR" altLang="ko-KR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정위치에</a:t>
              </a:r>
              <a:r>
                <a:rPr kumimoji="0" lang="ko-KR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흰 공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세팅</a:t>
              </a:r>
              <a:endParaRPr kumimoji="0" lang="ko-KR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2547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1925" y="48898"/>
            <a:ext cx="1112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3.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일타싸피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rPr>
              <a:t> 규칙 안내 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731839" y="1023277"/>
            <a:ext cx="10620375" cy="2097293"/>
            <a:chOff x="731839" y="1023277"/>
            <a:chExt cx="10620375" cy="2097293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731839" y="1301551"/>
              <a:ext cx="10620375" cy="181901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862467" y="1023277"/>
              <a:ext cx="2112962" cy="510778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3.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게임 종료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76539" y="1534055"/>
              <a:ext cx="10310585" cy="14311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1)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정상적인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Play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에서 마지막에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8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 공을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포켓한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자가 승리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2)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파울 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3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회시 상대방이 승리하며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게임은 즉시 종료</a:t>
              </a:r>
              <a:b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</a:b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※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실격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: 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본인의 목적구가 남아있는 상태에서 </a:t>
              </a: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8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번 공을 </a:t>
              </a:r>
              <a:r>
                <a:rPr kumimoji="0" lang="ko-KR" alt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포켓시</a:t>
              </a: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</a:t>
              </a:r>
              <a:endParaRPr kumimoji="0" lang="ko-KR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731839" y="3642307"/>
            <a:ext cx="10620375" cy="2278727"/>
            <a:chOff x="731839" y="3642307"/>
            <a:chExt cx="10620375" cy="2278727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731839" y="3920581"/>
              <a:ext cx="10620375" cy="200045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62466" y="3642307"/>
              <a:ext cx="2112963" cy="510778"/>
            </a:xfrm>
            <a:prstGeom prst="round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4.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파울 상황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76540" y="4184795"/>
              <a:ext cx="10310584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1)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타인의 공을 포켓에 넣은 경우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2)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본인의 목적구가 아닌 공을 먼저 친 경우</a:t>
              </a:r>
              <a:b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</a:b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3)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어떠한 </a:t>
              </a: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목적구도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삼성긴고딕OTF Medium" panose="020B0600000101010101" pitchFamily="34" charset="-127"/>
                  <a:ea typeface="삼성긴고딕OTF Medium" panose="020B0600000101010101" pitchFamily="34" charset="-127"/>
                  <a:cs typeface="+mn-cs"/>
                </a:rPr>
                <a:t> 치지 못한 경우</a:t>
              </a:r>
              <a:endParaRPr kumimoji="0" lang="ko-KR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삼성긴고딕OTF Medium" panose="020B0600000101010101" pitchFamily="34" charset="-127"/>
                <a:ea typeface="삼성긴고딕OTF Medium" panose="020B0600000101010101" pitchFamily="34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466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4410</TotalTime>
  <Words>2663</Words>
  <Application>Microsoft Office PowerPoint</Application>
  <PresentationFormat>와이드스크린</PresentationFormat>
  <Paragraphs>369</Paragraphs>
  <Slides>27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7" baseType="lpstr">
      <vt:lpstr>삼성긴고딕OTF Regular</vt:lpstr>
      <vt:lpstr>삼성긴고딕OTF Light</vt:lpstr>
      <vt:lpstr>맑은 고딕</vt:lpstr>
      <vt:lpstr>삼성긴고딕OTF Medium</vt:lpstr>
      <vt:lpstr>삼성긴고딕 Regular</vt:lpstr>
      <vt:lpstr>삼성긴고딕 Medium</vt:lpstr>
      <vt:lpstr>삼성긴고딕 ExtraBold</vt:lpstr>
      <vt:lpstr>삼성긴고딕OTF Heavy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교니미니</dc:creator>
  <cp:lastModifiedBy>유 재영</cp:lastModifiedBy>
  <cp:revision>305</cp:revision>
  <cp:lastPrinted>2021-03-11T06:42:11Z</cp:lastPrinted>
  <dcterms:created xsi:type="dcterms:W3CDTF">2020-04-08T07:22:17Z</dcterms:created>
  <dcterms:modified xsi:type="dcterms:W3CDTF">2021-03-12T05:35:30Z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http://jira.multicampus.com/secure/attachment/97166/★tem.pptx</vt:lpwstr>
  </property>
</Properties>
</file>

<file path=docProps/thumbnail.jpeg>
</file>